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48" r:id="rId2"/>
  </p:sldMasterIdLst>
  <p:notesMasterIdLst>
    <p:notesMasterId r:id="rId27"/>
  </p:notesMasterIdLst>
  <p:sldIdLst>
    <p:sldId id="258" r:id="rId3"/>
    <p:sldId id="259" r:id="rId4"/>
    <p:sldId id="278" r:id="rId5"/>
    <p:sldId id="281" r:id="rId6"/>
    <p:sldId id="282" r:id="rId7"/>
    <p:sldId id="260" r:id="rId8"/>
    <p:sldId id="261" r:id="rId9"/>
    <p:sldId id="262" r:id="rId10"/>
    <p:sldId id="263" r:id="rId11"/>
    <p:sldId id="264" r:id="rId12"/>
    <p:sldId id="267" r:id="rId13"/>
    <p:sldId id="268" r:id="rId14"/>
    <p:sldId id="269" r:id="rId15"/>
    <p:sldId id="279" r:id="rId16"/>
    <p:sldId id="280" r:id="rId17"/>
    <p:sldId id="283" r:id="rId18"/>
    <p:sldId id="270" r:id="rId19"/>
    <p:sldId id="271" r:id="rId20"/>
    <p:sldId id="273" r:id="rId21"/>
    <p:sldId id="276" r:id="rId22"/>
    <p:sldId id="277" r:id="rId23"/>
    <p:sldId id="275" r:id="rId24"/>
    <p:sldId id="274" r:id="rId25"/>
    <p:sldId id="284" r:id="rId26"/>
  </p:sldIdLst>
  <p:sldSz cx="6858000" cy="9906000" type="A4"/>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644" y="-114"/>
      </p:cViewPr>
      <p:guideLst>
        <p:guide orient="horz" pos="3120"/>
        <p:guide pos="2160"/>
      </p:guideLst>
    </p:cSldViewPr>
  </p:slideViewPr>
  <p:notesTextViewPr>
    <p:cViewPr>
      <p:scale>
        <a:sx n="1" d="1"/>
        <a:sy n="1" d="1"/>
      </p:scale>
      <p:origin x="0" y="0"/>
    </p:cViewPr>
  </p:notesTextViewPr>
  <p:notesViewPr>
    <p:cSldViewPr>
      <p:cViewPr varScale="1">
        <p:scale>
          <a:sx n="82" d="100"/>
          <a:sy n="82" d="100"/>
        </p:scale>
        <p:origin x="-206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4F8562-C5CA-46D4-BE0A-6F28DFA68EB8}" type="datetimeFigureOut">
              <a:rPr lang="ko-KR" altLang="en-US" smtClean="0"/>
              <a:t>2014-10-20</a:t>
            </a:fld>
            <a:endParaRPr lang="ko-KR" altLang="en-US"/>
          </a:p>
        </p:txBody>
      </p:sp>
      <p:sp>
        <p:nvSpPr>
          <p:cNvPr id="4" name="슬라이드 이미지 개체 틀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934FAD-EA12-48E5-93F8-0D81E5234E80}" type="slidenum">
              <a:rPr lang="ko-KR" altLang="en-US" smtClean="0"/>
              <a:t>‹#›</a:t>
            </a:fld>
            <a:endParaRPr lang="ko-KR" altLang="en-US"/>
          </a:p>
        </p:txBody>
      </p:sp>
    </p:spTree>
    <p:extLst>
      <p:ext uri="{BB962C8B-B14F-4D97-AF65-F5344CB8AC3E}">
        <p14:creationId xmlns:p14="http://schemas.microsoft.com/office/powerpoint/2010/main" val="2321715020"/>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2C934FAD-EA12-48E5-93F8-0D81E5234E80}" type="slidenum">
              <a:rPr lang="ko-KR" altLang="en-US" smtClean="0"/>
              <a:t>1</a:t>
            </a:fld>
            <a:endParaRPr lang="ko-KR" altLang="en-US"/>
          </a:p>
        </p:txBody>
      </p:sp>
    </p:spTree>
    <p:extLst>
      <p:ext uri="{BB962C8B-B14F-4D97-AF65-F5344CB8AC3E}">
        <p14:creationId xmlns:p14="http://schemas.microsoft.com/office/powerpoint/2010/main" val="2337746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514350" y="3076575"/>
            <a:ext cx="5829300" cy="212407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028700" y="5613400"/>
            <a:ext cx="4800600" cy="253206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D963650A-C0C8-4EF9-8608-488A65A363C0}"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2892437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1D28044-7736-48BC-B63E-2F99ECE856FA}"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986068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4972050" y="396875"/>
            <a:ext cx="1543050" cy="8451850"/>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342900" y="396875"/>
            <a:ext cx="4476750" cy="8451850"/>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4BE02CA-AD79-4F46-9F8B-D86979BABFBD}"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1608229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514350" y="3077283"/>
            <a:ext cx="5829300" cy="2123369"/>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0028B663-6CDF-4AAA-BA77-3985B4E97375}"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289763731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4" name="날짜 개체 틀 3"/>
          <p:cNvSpPr>
            <a:spLocks noGrp="1"/>
          </p:cNvSpPr>
          <p:nvPr>
            <p:ph type="dt" sz="half" idx="10"/>
          </p:nvPr>
        </p:nvSpPr>
        <p:spPr/>
        <p:txBody>
          <a:bodyPr/>
          <a:lstStyle/>
          <a:p>
            <a:fld id="{41B784E9-5705-4C64-B409-B23CFC7573AC}"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190219719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541735" y="6365522"/>
            <a:ext cx="5829300" cy="1967442"/>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B4D231F1-66EF-4ED2-B4F9-9D82922E7D2F}"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2064913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AF49B2C9-79A0-4167-8165-7A958F607DDA}" type="datetime1">
              <a:rPr lang="ko-KR" altLang="en-US" smtClean="0"/>
              <a:t>2014-10-20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1349635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342900" y="396699"/>
            <a:ext cx="6172200" cy="1651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C9771E7D-5203-41E5-B0E4-0D729161E7F2}" type="datetime1">
              <a:rPr lang="ko-KR" altLang="en-US" smtClean="0"/>
              <a:t>2014-10-20</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3436928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5C9F6060-D158-485F-8FEE-06ED7E4C173A}" type="datetime1">
              <a:rPr lang="ko-KR" altLang="en-US" smtClean="0"/>
              <a:t>2014-10-20</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29329897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46788B28-4A39-4B90-9E33-24BE0033B575}" type="datetime1">
              <a:rPr lang="ko-KR" altLang="en-US" smtClean="0"/>
              <a:t>2014-10-20</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614143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342901" y="394406"/>
            <a:ext cx="2256235" cy="1678517"/>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3F8A6461-52C0-4CAC-ABC1-4867F7CA3E69}" type="datetime1">
              <a:rPr lang="ko-KR" altLang="en-US" smtClean="0"/>
              <a:t>2014-10-20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1628181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A7E2AF7-4600-446F-B67A-F564E86C08A8}"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13337200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344216" y="6934201"/>
            <a:ext cx="4114800" cy="818622"/>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9DA7699D-AE0E-41D3-8C43-17B6E7112336}" type="datetime1">
              <a:rPr lang="ko-KR" altLang="en-US" smtClean="0"/>
              <a:t>2014-10-20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33278761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4EA7622-0FD0-4991-BE08-BAF17BFED236}"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28708185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3729037" y="529697"/>
            <a:ext cx="1157288" cy="1126807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257176" y="529697"/>
            <a:ext cx="3357563" cy="1126807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66826D0A-AE9B-41AF-83FA-6EAEF1D680A9}"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84A5A0CE-9E8F-4518-A53B-FECD1FF9E382}" type="slidenum">
              <a:rPr lang="ko-KR" altLang="en-US" smtClean="0"/>
              <a:t>‹#›</a:t>
            </a:fld>
            <a:endParaRPr lang="ko-KR" altLang="en-US"/>
          </a:p>
        </p:txBody>
      </p:sp>
    </p:spTree>
    <p:extLst>
      <p:ext uri="{BB962C8B-B14F-4D97-AF65-F5344CB8AC3E}">
        <p14:creationId xmlns:p14="http://schemas.microsoft.com/office/powerpoint/2010/main" val="1669332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541338" y="6365875"/>
            <a:ext cx="5829300" cy="1966913"/>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541338" y="4198938"/>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530EA6A0-166D-49B7-9D47-BE1A7F7E3D1D}" type="datetime1">
              <a:rPr lang="ko-KR" altLang="en-US" smtClean="0"/>
              <a:t>2014-10-20</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2703586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342900" y="2311400"/>
            <a:ext cx="3009900" cy="6537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3505200" y="2311400"/>
            <a:ext cx="3009900" cy="6537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1B7726C2-048A-434C-BD50-DB0D46C9029B}" type="datetime1">
              <a:rPr lang="ko-KR" altLang="en-US" smtClean="0"/>
              <a:t>2014-10-20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360895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0" y="2217738"/>
            <a:ext cx="3030538"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342900" y="3141663"/>
            <a:ext cx="3030538"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3484563" y="2217738"/>
            <a:ext cx="3030537" cy="923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3484563" y="3141663"/>
            <a:ext cx="3030537" cy="57070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191047A9-666A-4F05-92E2-022FB62B5A94}" type="datetime1">
              <a:rPr lang="ko-KR" altLang="en-US" smtClean="0"/>
              <a:t>2014-10-20</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2684969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CF5ACD68-BC5D-424F-A230-6B192D7740F0}" type="datetime1">
              <a:rPr lang="ko-KR" altLang="en-US" smtClean="0"/>
              <a:t>2014-10-20</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251632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61CA151C-C133-4885-B9E6-FB85A92DBE50}" type="datetime1">
              <a:rPr lang="ko-KR" altLang="en-US" smtClean="0"/>
              <a:t>2014-10-20</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3819437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342900" y="393700"/>
            <a:ext cx="2255838" cy="1679575"/>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2681288" y="393700"/>
            <a:ext cx="3833812" cy="8455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342900" y="2073275"/>
            <a:ext cx="2255838" cy="6775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D40B5B09-DF4D-45C0-973D-C6CFCD173C49}" type="datetime1">
              <a:rPr lang="ko-KR" altLang="en-US" smtClean="0"/>
              <a:t>2014-10-20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3395274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344613" y="6934200"/>
            <a:ext cx="4114800" cy="819150"/>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344613" y="885825"/>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344613" y="7753350"/>
            <a:ext cx="4114800" cy="11620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FA62E744-F3A5-4414-9DCD-24A1907A629D}" type="datetime1">
              <a:rPr lang="ko-KR" altLang="en-US" smtClean="0"/>
              <a:t>2014-10-20</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a:xfrm>
            <a:off x="2628900" y="9182100"/>
            <a:ext cx="1600200" cy="527050"/>
          </a:xfrm>
          <a:prstGeom prst="rect">
            <a:avLst/>
          </a:prstGeom>
        </p:spPr>
        <p:txBody>
          <a:bodyPr/>
          <a:lstStyle/>
          <a:p>
            <a:fld id="{7BBBEB7D-037E-4050-9F23-7A00F32E7047}" type="slidenum">
              <a:rPr lang="ko-KR" altLang="en-US" smtClean="0"/>
              <a:t>‹#›</a:t>
            </a:fld>
            <a:endParaRPr lang="ko-KR" altLang="en-US"/>
          </a:p>
        </p:txBody>
      </p:sp>
    </p:spTree>
    <p:extLst>
      <p:ext uri="{BB962C8B-B14F-4D97-AF65-F5344CB8AC3E}">
        <p14:creationId xmlns:p14="http://schemas.microsoft.com/office/powerpoint/2010/main" val="1485155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342900" y="396875"/>
            <a:ext cx="6172200" cy="1651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0" y="2311400"/>
            <a:ext cx="6172200" cy="6537325"/>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342900" y="9182100"/>
            <a:ext cx="1600200" cy="527050"/>
          </a:xfrm>
          <a:prstGeom prst="rect">
            <a:avLst/>
          </a:prstGeom>
        </p:spPr>
        <p:txBody>
          <a:bodyPr vert="horz" lIns="91440" tIns="45720" rIns="91440" bIns="45720" rtlCol="0" anchor="ctr"/>
          <a:lstStyle>
            <a:lvl1pPr algn="l">
              <a:defRPr sz="1200">
                <a:solidFill>
                  <a:schemeClr val="tx1">
                    <a:tint val="75000"/>
                  </a:schemeClr>
                </a:solidFill>
              </a:defRPr>
            </a:lvl1pPr>
          </a:lstStyle>
          <a:p>
            <a:fld id="{638B401F-333E-4241-A527-21DDC7F5C7B0}" type="datetime1">
              <a:rPr lang="ko-KR" altLang="en-US" smtClean="0"/>
              <a:t>2014-10-20</a:t>
            </a:fld>
            <a:endParaRPr lang="ko-KR" altLang="en-US"/>
          </a:p>
        </p:txBody>
      </p:sp>
      <p:sp>
        <p:nvSpPr>
          <p:cNvPr id="5" name="바닥글 개체 틀 4"/>
          <p:cNvSpPr>
            <a:spLocks noGrp="1"/>
          </p:cNvSpPr>
          <p:nvPr>
            <p:ph type="ftr" sz="quarter" idx="3"/>
          </p:nvPr>
        </p:nvSpPr>
        <p:spPr>
          <a:xfrm>
            <a:off x="4343400" y="9182100"/>
            <a:ext cx="2171700" cy="527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dirty="0"/>
          </a:p>
        </p:txBody>
      </p:sp>
    </p:spTree>
    <p:extLst>
      <p:ext uri="{BB962C8B-B14F-4D97-AF65-F5344CB8AC3E}">
        <p14:creationId xmlns:p14="http://schemas.microsoft.com/office/powerpoint/2010/main" val="3063281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984" y="0"/>
            <a:ext cx="6863934" cy="992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914107" y="3718619"/>
            <a:ext cx="3029787" cy="3034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텍스트 개체 틀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2" name="제목 개체 틀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4" name="날짜 개체 틀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9263740A-17A4-43A1-8255-79B519A62CBC}" type="datetime1">
              <a:rPr lang="ko-KR" altLang="en-US" smtClean="0"/>
              <a:t>2014-10-20</a:t>
            </a:fld>
            <a:endParaRPr lang="ko-KR" altLang="en-US"/>
          </a:p>
        </p:txBody>
      </p:sp>
      <p:sp>
        <p:nvSpPr>
          <p:cNvPr id="5" name="바닥글 개체 틀 4"/>
          <p:cNvSpPr>
            <a:spLocks noGrp="1"/>
          </p:cNvSpPr>
          <p:nvPr>
            <p:ph type="ftr" sz="quarter" idx="3"/>
          </p:nvPr>
        </p:nvSpPr>
        <p:spPr>
          <a:xfrm>
            <a:off x="434340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dirty="0"/>
          </a:p>
        </p:txBody>
      </p:sp>
      <p:sp>
        <p:nvSpPr>
          <p:cNvPr id="6" name="슬라이드 번호 개체 틀 5"/>
          <p:cNvSpPr>
            <a:spLocks noGrp="1"/>
          </p:cNvSpPr>
          <p:nvPr>
            <p:ph type="sldNum" sz="quarter" idx="4"/>
          </p:nvPr>
        </p:nvSpPr>
        <p:spPr>
          <a:xfrm>
            <a:off x="2628900" y="9181396"/>
            <a:ext cx="16002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ko-KR" dirty="0" smtClean="0"/>
              <a:t>-</a:t>
            </a:r>
            <a:fld id="{84A5A0CE-9E8F-4518-A53B-FECD1FF9E382}" type="slidenum">
              <a:rPr lang="ko-KR" altLang="en-US" smtClean="0"/>
              <a:pPr/>
              <a:t>‹#›</a:t>
            </a:fld>
            <a:r>
              <a:rPr lang="en-US" altLang="ko-KR" dirty="0" smtClean="0"/>
              <a:t>-</a:t>
            </a:r>
            <a:endParaRPr lang="ko-KR" altLang="en-US" dirty="0"/>
          </a:p>
        </p:txBody>
      </p:sp>
    </p:spTree>
    <p:extLst>
      <p:ext uri="{BB962C8B-B14F-4D97-AF65-F5344CB8AC3E}">
        <p14:creationId xmlns:p14="http://schemas.microsoft.com/office/powerpoint/2010/main" val="1614508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mailto:kber2013@daum.net" TargetMode="External"/><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4107" y="4686840"/>
            <a:ext cx="3029787" cy="3034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직사각형 3"/>
          <p:cNvSpPr/>
          <p:nvPr/>
        </p:nvSpPr>
        <p:spPr>
          <a:xfrm>
            <a:off x="84399" y="3572796"/>
            <a:ext cx="6728977" cy="66040"/>
          </a:xfrm>
          <a:prstGeom prst="rect">
            <a:avLst/>
          </a:prstGeom>
          <a:gradFill>
            <a:gsLst>
              <a:gs pos="100000">
                <a:srgbClr val="621C23">
                  <a:alpha val="0"/>
                </a:srgbClr>
              </a:gs>
              <a:gs pos="56000">
                <a:srgbClr val="0070C0"/>
              </a:gs>
              <a:gs pos="0">
                <a:schemeClr val="accent1">
                  <a:tint val="23500"/>
                  <a:satMod val="160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ko-KR" altLang="en-US">
              <a:solidFill>
                <a:prstClr val="white"/>
              </a:solidFill>
            </a:endParaRPr>
          </a:p>
        </p:txBody>
      </p:sp>
      <p:sp>
        <p:nvSpPr>
          <p:cNvPr id="5" name="Text Box 5"/>
          <p:cNvSpPr txBox="1">
            <a:spLocks noChangeArrowheads="1"/>
          </p:cNvSpPr>
          <p:nvPr/>
        </p:nvSpPr>
        <p:spPr bwMode="auto">
          <a:xfrm>
            <a:off x="114983" y="1260021"/>
            <a:ext cx="6628034" cy="1292662"/>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150000"/>
              </a:lnSpc>
              <a:defRPr/>
            </a:pPr>
            <a:r>
              <a:rPr lang="en-US" altLang="ko-KR"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rPr>
              <a:t>2014</a:t>
            </a:r>
            <a:r>
              <a:rPr lang="ko-KR" altLang="en-US"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rPr>
              <a:t>년도 </a:t>
            </a:r>
            <a:r>
              <a:rPr lang="en-US" altLang="ko-KR"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rPr>
              <a:t>(</a:t>
            </a:r>
            <a:r>
              <a:rPr lang="ko-KR" altLang="en-US"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rPr>
              <a:t>사</a:t>
            </a:r>
            <a:r>
              <a:rPr lang="en-US" altLang="ko-KR"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rPr>
              <a:t>)</a:t>
            </a:r>
            <a:r>
              <a:rPr lang="ko-KR" altLang="en-US"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rPr>
              <a:t>한국경영교육학회 </a:t>
            </a:r>
            <a:endParaRPr lang="en-US" altLang="ko-KR"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endParaRPr>
          </a:p>
          <a:p>
            <a:pPr algn="ctr">
              <a:lnSpc>
                <a:spcPct val="150000"/>
              </a:lnSpc>
              <a:defRPr/>
            </a:pPr>
            <a:r>
              <a:rPr lang="ko-KR" altLang="en-US" sz="2700" b="1" dirty="0">
                <a:ln>
                  <a:prstDash val="solid"/>
                </a:ln>
                <a:solidFill>
                  <a:schemeClr val="accent1">
                    <a:lumMod val="75000"/>
                  </a:schemeClr>
                </a:solidFill>
                <a:effectLst>
                  <a:outerShdw blurRad="50800" dist="38100" dir="2400000" algn="t" rotWithShape="0">
                    <a:prstClr val="black">
                      <a:alpha val="30000"/>
                    </a:prstClr>
                  </a:outerShdw>
                </a:effectLst>
                <a:latin typeface="휴먼둥근헤드라인" panose="02030504000101010101" pitchFamily="18" charset="-127"/>
                <a:ea typeface="휴먼둥근헤드라인" panose="02030504000101010101" pitchFamily="18" charset="-127"/>
                <a:cs typeface="Tahoma" pitchFamily="34" charset="0"/>
              </a:rPr>
              <a:t>추계국제학술대회 및 경영대상 시상식</a:t>
            </a:r>
          </a:p>
        </p:txBody>
      </p:sp>
      <p:sp>
        <p:nvSpPr>
          <p:cNvPr id="6" name="직사각형 5"/>
          <p:cNvSpPr/>
          <p:nvPr/>
        </p:nvSpPr>
        <p:spPr>
          <a:xfrm>
            <a:off x="1909921" y="2538207"/>
            <a:ext cx="3038159" cy="944889"/>
          </a:xfrm>
          <a:prstGeom prst="rect">
            <a:avLst/>
          </a:prstGeom>
        </p:spPr>
        <p:txBody>
          <a:bodyPr wrap="square" lIns="91415" tIns="45707" rIns="91415" bIns="45707">
            <a:spAutoFit/>
          </a:bodyPr>
          <a:lstStyle/>
          <a:p>
            <a:pPr marL="171402" indent="-171402" algn="ctr" fontAlgn="base" latinLnBrk="0">
              <a:lnSpc>
                <a:spcPct val="150000"/>
              </a:lnSpc>
              <a:buFontTx/>
              <a:buChar char="-"/>
              <a:defRPr/>
            </a:pPr>
            <a:r>
              <a:rPr lang="ko-KR" altLang="en-US" b="1" kern="0" dirty="0">
                <a:solidFill>
                  <a:prstClr val="black"/>
                </a:solidFill>
                <a:latin typeface="휴먼엑스포" panose="02030504000101010101" pitchFamily="18" charset="-127"/>
                <a:ea typeface="휴먼엑스포" panose="02030504000101010101" pitchFamily="18" charset="-127"/>
              </a:rPr>
              <a:t>주제 </a:t>
            </a:r>
            <a:r>
              <a:rPr lang="en-US" altLang="ko-KR" b="1" kern="0" dirty="0">
                <a:solidFill>
                  <a:prstClr val="black"/>
                </a:solidFill>
                <a:latin typeface="휴먼엑스포" panose="02030504000101010101" pitchFamily="18" charset="-127"/>
                <a:ea typeface="휴먼엑스포" panose="02030504000101010101" pitchFamily="18" charset="-127"/>
              </a:rPr>
              <a:t>–</a:t>
            </a:r>
          </a:p>
          <a:p>
            <a:pPr algn="ctr" fontAlgn="base" latinLnBrk="0">
              <a:lnSpc>
                <a:spcPct val="150000"/>
              </a:lnSpc>
              <a:defRPr/>
            </a:pPr>
            <a:r>
              <a:rPr lang="ko-KR" altLang="en-US" b="1" kern="0" dirty="0">
                <a:solidFill>
                  <a:prstClr val="black"/>
                </a:solidFill>
                <a:latin typeface="휴먼엑스포" panose="02030504000101010101" pitchFamily="18" charset="-127"/>
                <a:ea typeface="휴먼엑스포" panose="02030504000101010101" pitchFamily="18" charset="-127"/>
              </a:rPr>
              <a:t>창조경영과 </a:t>
            </a:r>
            <a:r>
              <a:rPr lang="ko-KR" altLang="en-US" b="1" kern="0" dirty="0" smtClean="0">
                <a:solidFill>
                  <a:prstClr val="black"/>
                </a:solidFill>
                <a:latin typeface="휴먼엑스포" panose="02030504000101010101" pitchFamily="18" charset="-127"/>
                <a:ea typeface="휴먼엑스포" panose="02030504000101010101" pitchFamily="18" charset="-127"/>
              </a:rPr>
              <a:t>비즈니스모델</a:t>
            </a:r>
            <a:endParaRPr lang="en-US" altLang="ko-KR" b="1" kern="0" dirty="0">
              <a:solidFill>
                <a:prstClr val="black"/>
              </a:solidFill>
              <a:latin typeface="휴먼엑스포" panose="02030504000101010101" pitchFamily="18" charset="-127"/>
              <a:ea typeface="휴먼엑스포" panose="02030504000101010101" pitchFamily="18" charset="-127"/>
            </a:endParaRPr>
          </a:p>
        </p:txBody>
      </p:sp>
      <p:sp>
        <p:nvSpPr>
          <p:cNvPr id="7" name="직사각형 6"/>
          <p:cNvSpPr/>
          <p:nvPr/>
        </p:nvSpPr>
        <p:spPr>
          <a:xfrm>
            <a:off x="83742" y="8769424"/>
            <a:ext cx="6728977" cy="66040"/>
          </a:xfrm>
          <a:prstGeom prst="rect">
            <a:avLst/>
          </a:prstGeom>
          <a:gradFill>
            <a:gsLst>
              <a:gs pos="100000">
                <a:srgbClr val="621C23">
                  <a:alpha val="0"/>
                </a:srgbClr>
              </a:gs>
              <a:gs pos="56000">
                <a:srgbClr val="0070C0"/>
              </a:gs>
              <a:gs pos="0">
                <a:schemeClr val="accent1">
                  <a:tint val="23500"/>
                  <a:satMod val="160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ko-KR" altLang="en-US">
              <a:solidFill>
                <a:prstClr val="white"/>
              </a:solidFill>
            </a:endParaRPr>
          </a:p>
        </p:txBody>
      </p:sp>
      <p:sp>
        <p:nvSpPr>
          <p:cNvPr id="8" name="직사각형 7"/>
          <p:cNvSpPr/>
          <p:nvPr/>
        </p:nvSpPr>
        <p:spPr>
          <a:xfrm>
            <a:off x="251483" y="4305794"/>
            <a:ext cx="6489229" cy="3095478"/>
          </a:xfrm>
          <a:prstGeom prst="rect">
            <a:avLst/>
          </a:prstGeom>
        </p:spPr>
        <p:txBody>
          <a:bodyPr wrap="square" lIns="91415" tIns="45707" rIns="91415" bIns="45707">
            <a:spAutoFit/>
          </a:bodyPr>
          <a:lstStyle/>
          <a:p>
            <a:pPr fontAlgn="base">
              <a:lnSpc>
                <a:spcPct val="200000"/>
              </a:lnSpc>
            </a:pPr>
            <a:r>
              <a:rPr lang="ko-KR" altLang="en-US" sz="1600" b="1" dirty="0">
                <a:solidFill>
                  <a:prstClr val="black"/>
                </a:solidFill>
              </a:rPr>
              <a:t>장   소 </a:t>
            </a:r>
            <a:r>
              <a:rPr lang="en-US" altLang="ko-KR" sz="1600" b="1" dirty="0">
                <a:solidFill>
                  <a:prstClr val="black"/>
                </a:solidFill>
              </a:rPr>
              <a:t>: </a:t>
            </a:r>
            <a:r>
              <a:rPr lang="ko-KR" altLang="en-US" sz="1600" b="1" dirty="0">
                <a:solidFill>
                  <a:prstClr val="black"/>
                </a:solidFill>
              </a:rPr>
              <a:t>영남대학교 상경관 및 천마아트센터</a:t>
            </a:r>
          </a:p>
          <a:p>
            <a:pPr fontAlgn="base">
              <a:lnSpc>
                <a:spcPct val="200000"/>
              </a:lnSpc>
            </a:pPr>
            <a:r>
              <a:rPr lang="ko-KR" altLang="en-US" sz="1600" b="1" dirty="0">
                <a:solidFill>
                  <a:prstClr val="black"/>
                </a:solidFill>
              </a:rPr>
              <a:t>일   시 </a:t>
            </a:r>
            <a:r>
              <a:rPr lang="en-US" altLang="ko-KR" sz="1600" b="1" dirty="0">
                <a:solidFill>
                  <a:prstClr val="black"/>
                </a:solidFill>
              </a:rPr>
              <a:t>: 2014</a:t>
            </a:r>
            <a:r>
              <a:rPr lang="ko-KR" altLang="en-US" sz="1600" b="1" dirty="0">
                <a:solidFill>
                  <a:prstClr val="black"/>
                </a:solidFill>
              </a:rPr>
              <a:t>년 </a:t>
            </a:r>
            <a:r>
              <a:rPr lang="en-US" altLang="ko-KR" sz="1600" b="1" dirty="0">
                <a:solidFill>
                  <a:prstClr val="black"/>
                </a:solidFill>
              </a:rPr>
              <a:t>10</a:t>
            </a:r>
            <a:r>
              <a:rPr lang="ko-KR" altLang="en-US" sz="1600" b="1" dirty="0">
                <a:solidFill>
                  <a:prstClr val="black"/>
                </a:solidFill>
              </a:rPr>
              <a:t>월 </a:t>
            </a:r>
            <a:r>
              <a:rPr lang="en-US" altLang="ko-KR" sz="1600" b="1" dirty="0">
                <a:solidFill>
                  <a:prstClr val="black"/>
                </a:solidFill>
              </a:rPr>
              <a:t>25</a:t>
            </a:r>
            <a:r>
              <a:rPr lang="ko-KR" altLang="en-US" sz="1600" b="1" dirty="0">
                <a:solidFill>
                  <a:prstClr val="black"/>
                </a:solidFill>
              </a:rPr>
              <a:t>일</a:t>
            </a:r>
            <a:r>
              <a:rPr lang="en-US" altLang="ko-KR" sz="1600" b="1" dirty="0">
                <a:solidFill>
                  <a:prstClr val="black"/>
                </a:solidFill>
              </a:rPr>
              <a:t>(</a:t>
            </a:r>
            <a:r>
              <a:rPr lang="ko-KR" altLang="en-US" sz="1600" b="1" dirty="0">
                <a:solidFill>
                  <a:prstClr val="black"/>
                </a:solidFill>
              </a:rPr>
              <a:t>토</a:t>
            </a:r>
            <a:r>
              <a:rPr lang="en-US" altLang="ko-KR" sz="1600" b="1" dirty="0">
                <a:solidFill>
                  <a:prstClr val="black"/>
                </a:solidFill>
              </a:rPr>
              <a:t>) 10</a:t>
            </a:r>
            <a:r>
              <a:rPr lang="ko-KR" altLang="en-US" sz="1600" b="1" dirty="0">
                <a:solidFill>
                  <a:prstClr val="black"/>
                </a:solidFill>
              </a:rPr>
              <a:t>시 </a:t>
            </a:r>
            <a:r>
              <a:rPr lang="en-US" altLang="ko-KR" sz="1600" b="1" dirty="0">
                <a:solidFill>
                  <a:prstClr val="black"/>
                </a:solidFill>
              </a:rPr>
              <a:t>30</a:t>
            </a:r>
            <a:r>
              <a:rPr lang="ko-KR" altLang="en-US" sz="1600" b="1" dirty="0">
                <a:solidFill>
                  <a:prstClr val="black"/>
                </a:solidFill>
              </a:rPr>
              <a:t>분</a:t>
            </a:r>
          </a:p>
          <a:p>
            <a:pPr fontAlgn="base">
              <a:lnSpc>
                <a:spcPct val="200000"/>
              </a:lnSpc>
            </a:pPr>
            <a:r>
              <a:rPr lang="ko-KR" altLang="en-US" sz="1600" b="1" dirty="0">
                <a:solidFill>
                  <a:prstClr val="black"/>
                </a:solidFill>
              </a:rPr>
              <a:t>주   최 </a:t>
            </a:r>
            <a:r>
              <a:rPr lang="en-US" altLang="ko-KR" sz="1600" b="1" dirty="0">
                <a:solidFill>
                  <a:prstClr val="black"/>
                </a:solidFill>
              </a:rPr>
              <a:t>: (</a:t>
            </a:r>
            <a:r>
              <a:rPr lang="ko-KR" altLang="en-US" sz="1600" b="1" dirty="0">
                <a:solidFill>
                  <a:prstClr val="black"/>
                </a:solidFill>
              </a:rPr>
              <a:t>사</a:t>
            </a:r>
            <a:r>
              <a:rPr lang="en-US" altLang="ko-KR" sz="1600" b="1" dirty="0">
                <a:solidFill>
                  <a:prstClr val="black"/>
                </a:solidFill>
              </a:rPr>
              <a:t>)</a:t>
            </a:r>
            <a:r>
              <a:rPr lang="ko-KR" altLang="en-US" sz="1600" b="1" dirty="0" smtClean="0">
                <a:solidFill>
                  <a:prstClr val="black"/>
                </a:solidFill>
              </a:rPr>
              <a:t>한국경영교육학회</a:t>
            </a:r>
          </a:p>
          <a:p>
            <a:pPr fontAlgn="base">
              <a:lnSpc>
                <a:spcPct val="200000"/>
              </a:lnSpc>
            </a:pPr>
            <a:r>
              <a:rPr lang="ko-KR" altLang="en-US" sz="1600" b="1" dirty="0" smtClean="0">
                <a:solidFill>
                  <a:prstClr val="black"/>
                </a:solidFill>
              </a:rPr>
              <a:t>주   관 </a:t>
            </a:r>
            <a:r>
              <a:rPr lang="en-US" altLang="ko-KR" sz="1600" b="1" dirty="0" smtClean="0">
                <a:solidFill>
                  <a:prstClr val="black"/>
                </a:solidFill>
              </a:rPr>
              <a:t>: </a:t>
            </a:r>
            <a:r>
              <a:rPr lang="ko-KR" altLang="en-US" sz="1600" b="1" dirty="0" err="1" smtClean="0">
                <a:solidFill>
                  <a:prstClr val="black"/>
                </a:solidFill>
              </a:rPr>
              <a:t>영남대</a:t>
            </a:r>
            <a:r>
              <a:rPr lang="ko-KR" altLang="en-US" sz="1600" b="1" dirty="0" smtClean="0">
                <a:solidFill>
                  <a:prstClr val="black"/>
                </a:solidFill>
              </a:rPr>
              <a:t> 경영학부</a:t>
            </a:r>
            <a:r>
              <a:rPr lang="en-US" altLang="ko-KR" sz="1600" b="1" dirty="0" smtClean="0">
                <a:solidFill>
                  <a:prstClr val="black"/>
                </a:solidFill>
              </a:rPr>
              <a:t>, </a:t>
            </a:r>
            <a:r>
              <a:rPr lang="ko-KR" altLang="en-US" sz="1600" b="1" dirty="0" smtClean="0">
                <a:solidFill>
                  <a:prstClr val="black"/>
                </a:solidFill>
              </a:rPr>
              <a:t>산</a:t>
            </a:r>
            <a:r>
              <a:rPr lang="en-US" altLang="ko-KR" sz="1600" b="1" dirty="0" smtClean="0">
                <a:solidFill>
                  <a:prstClr val="black"/>
                </a:solidFill>
              </a:rPr>
              <a:t>·</a:t>
            </a:r>
            <a:r>
              <a:rPr lang="ko-KR" altLang="en-US" sz="1600" b="1" dirty="0" err="1" smtClean="0">
                <a:solidFill>
                  <a:prstClr val="black"/>
                </a:solidFill>
              </a:rPr>
              <a:t>경연구소</a:t>
            </a:r>
            <a:r>
              <a:rPr lang="en-US" altLang="ko-KR" sz="1600" b="1" dirty="0" smtClean="0">
                <a:solidFill>
                  <a:prstClr val="black"/>
                </a:solidFill>
              </a:rPr>
              <a:t>, </a:t>
            </a:r>
            <a:r>
              <a:rPr lang="ko-KR" altLang="en-US" sz="1600" b="1" dirty="0" smtClean="0">
                <a:solidFill>
                  <a:prstClr val="black"/>
                </a:solidFill>
              </a:rPr>
              <a:t>창업중소기업경영지원센터</a:t>
            </a:r>
          </a:p>
          <a:p>
            <a:pPr fontAlgn="base">
              <a:lnSpc>
                <a:spcPct val="200000"/>
              </a:lnSpc>
            </a:pPr>
            <a:r>
              <a:rPr lang="ko-KR" altLang="en-US" sz="1600" b="1" dirty="0" smtClean="0">
                <a:solidFill>
                  <a:prstClr val="black"/>
                </a:solidFill>
              </a:rPr>
              <a:t>후   </a:t>
            </a:r>
            <a:r>
              <a:rPr lang="ko-KR" altLang="en-US" sz="1600" b="1" dirty="0">
                <a:solidFill>
                  <a:prstClr val="black"/>
                </a:solidFill>
              </a:rPr>
              <a:t>원 </a:t>
            </a:r>
            <a:r>
              <a:rPr lang="en-US" altLang="ko-KR" sz="1600" b="1" dirty="0">
                <a:solidFill>
                  <a:prstClr val="black"/>
                </a:solidFill>
              </a:rPr>
              <a:t>: </a:t>
            </a:r>
            <a:r>
              <a:rPr lang="ko-KR" altLang="en-US" sz="1600" b="1" dirty="0">
                <a:solidFill>
                  <a:prstClr val="black"/>
                </a:solidFill>
              </a:rPr>
              <a:t>한국조폐공사</a:t>
            </a:r>
            <a:r>
              <a:rPr lang="en-US" altLang="ko-KR" sz="1600" b="1" dirty="0">
                <a:solidFill>
                  <a:prstClr val="black"/>
                </a:solidFill>
              </a:rPr>
              <a:t>, (</a:t>
            </a:r>
            <a:r>
              <a:rPr lang="ko-KR" altLang="en-US" sz="1600" b="1" dirty="0">
                <a:solidFill>
                  <a:prstClr val="black"/>
                </a:solidFill>
              </a:rPr>
              <a:t>주</a:t>
            </a:r>
            <a:r>
              <a:rPr lang="en-US" altLang="ko-KR" sz="1600" b="1" dirty="0">
                <a:solidFill>
                  <a:prstClr val="black"/>
                </a:solidFill>
              </a:rPr>
              <a:t>)</a:t>
            </a:r>
            <a:r>
              <a:rPr lang="ko-KR" altLang="en-US" sz="1600" b="1" dirty="0" err="1">
                <a:solidFill>
                  <a:prstClr val="black"/>
                </a:solidFill>
              </a:rPr>
              <a:t>아이비스</a:t>
            </a:r>
            <a:r>
              <a:rPr lang="ko-KR" altLang="en-US" sz="1600" b="1" dirty="0">
                <a:solidFill>
                  <a:prstClr val="black"/>
                </a:solidFill>
              </a:rPr>
              <a:t> </a:t>
            </a:r>
            <a:r>
              <a:rPr lang="en-US" altLang="ko-KR" sz="1600" b="1" dirty="0">
                <a:solidFill>
                  <a:prstClr val="black"/>
                </a:solidFill>
              </a:rPr>
              <a:t>, (</a:t>
            </a:r>
            <a:r>
              <a:rPr lang="ko-KR" altLang="en-US" sz="1600" b="1" dirty="0">
                <a:solidFill>
                  <a:prstClr val="black"/>
                </a:solidFill>
              </a:rPr>
              <a:t>주</a:t>
            </a:r>
            <a:r>
              <a:rPr lang="en-US" altLang="ko-KR" sz="1600" b="1" dirty="0">
                <a:solidFill>
                  <a:prstClr val="black"/>
                </a:solidFill>
              </a:rPr>
              <a:t>)</a:t>
            </a:r>
            <a:r>
              <a:rPr lang="ko-KR" altLang="en-US" sz="1600" b="1" dirty="0">
                <a:solidFill>
                  <a:prstClr val="black"/>
                </a:solidFill>
              </a:rPr>
              <a:t>대우건설</a:t>
            </a:r>
            <a:r>
              <a:rPr lang="en-US" altLang="ko-KR" sz="1600" b="1" dirty="0">
                <a:solidFill>
                  <a:prstClr val="black"/>
                </a:solidFill>
              </a:rPr>
              <a:t>,</a:t>
            </a:r>
          </a:p>
          <a:p>
            <a:pPr fontAlgn="base">
              <a:lnSpc>
                <a:spcPct val="200000"/>
              </a:lnSpc>
            </a:pPr>
            <a:r>
              <a:rPr lang="en-US" altLang="ko-KR" sz="1600" b="1" dirty="0">
                <a:solidFill>
                  <a:prstClr val="black"/>
                </a:solidFill>
              </a:rPr>
              <a:t>           </a:t>
            </a:r>
            <a:r>
              <a:rPr lang="ko-KR" altLang="en-US" sz="1600" b="1" dirty="0">
                <a:solidFill>
                  <a:prstClr val="black"/>
                </a:solidFill>
              </a:rPr>
              <a:t>한국경제신문사</a:t>
            </a:r>
          </a:p>
        </p:txBody>
      </p:sp>
      <p:pic>
        <p:nvPicPr>
          <p:cNvPr id="10" name="Picture 3"/>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1525" y="9057456"/>
            <a:ext cx="3334951" cy="54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4" y="0"/>
            <a:ext cx="6863934" cy="992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80680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표 10"/>
          <p:cNvGraphicFramePr>
            <a:graphicFrameLocks noGrp="1"/>
          </p:cNvGraphicFramePr>
          <p:nvPr>
            <p:extLst>
              <p:ext uri="{D42A27DB-BD31-4B8C-83A1-F6EECF244321}">
                <p14:modId xmlns:p14="http://schemas.microsoft.com/office/powerpoint/2010/main" val="470531960"/>
              </p:ext>
            </p:extLst>
          </p:nvPr>
        </p:nvGraphicFramePr>
        <p:xfrm>
          <a:off x="283118" y="7000891"/>
          <a:ext cx="6300787" cy="1956766"/>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15</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생산운영 상경관 </a:t>
                      </a:r>
                      <a:r>
                        <a:rPr lang="en-US" altLang="ko-KR" sz="1000" b="1" kern="0" spc="0" dirty="0" smtClean="0">
                          <a:solidFill>
                            <a:srgbClr val="000000"/>
                          </a:solidFill>
                          <a:effectLst/>
                          <a:ea typeface="+mn-ea"/>
                        </a:rPr>
                        <a:t>451</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14:10-15:40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err="1">
                          <a:solidFill>
                            <a:srgbClr val="000000"/>
                          </a:solidFill>
                          <a:effectLst/>
                          <a:ea typeface="맑은 고딕"/>
                        </a:rPr>
                        <a:t>김팔술</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경북대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이동통신 사용자들이 인식하는 </a:t>
                      </a:r>
                      <a:r>
                        <a:rPr lang="en-US" altLang="ko-KR" sz="1000" kern="0" spc="0" dirty="0">
                          <a:solidFill>
                            <a:schemeClr val="tx1"/>
                          </a:solidFill>
                          <a:effectLst/>
                          <a:latin typeface="맑은 고딕"/>
                        </a:rPr>
                        <a:t>M-Safer </a:t>
                      </a:r>
                      <a:r>
                        <a:rPr lang="ko-KR" altLang="en-US" sz="1000" kern="0" spc="0" dirty="0">
                          <a:solidFill>
                            <a:schemeClr val="tx1"/>
                          </a:solidFill>
                          <a:effectLst/>
                          <a:ea typeface="맑은 고딕"/>
                        </a:rPr>
                        <a:t>서비스품질의 선행요인들이 고객만족과 고객유지에 미치는 영향에 관한 실증분석</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chemeClr val="tx1"/>
                          </a:solidFill>
                          <a:effectLst/>
                          <a:ea typeface="맑은 고딕"/>
                        </a:rPr>
                        <a:t>조진호</a:t>
                      </a:r>
                      <a:r>
                        <a:rPr lang="en-US" altLang="ko-KR" sz="1000" kern="0" spc="0" dirty="0" smtClean="0">
                          <a:solidFill>
                            <a:schemeClr val="tx1"/>
                          </a:solidFill>
                          <a:effectLst/>
                          <a:latin typeface="맑은 고딕"/>
                        </a:rPr>
                        <a:t>(</a:t>
                      </a:r>
                      <a:r>
                        <a:rPr lang="ko-KR" altLang="en-US" sz="1000" kern="0" spc="0" dirty="0" err="1">
                          <a:solidFill>
                            <a:schemeClr val="tx1"/>
                          </a:solidFill>
                          <a:effectLst/>
                          <a:ea typeface="맑은 고딕"/>
                        </a:rPr>
                        <a:t>영남대</a:t>
                      </a:r>
                      <a:r>
                        <a:rPr lang="en-US" altLang="ko-KR" sz="1000" kern="0" spc="0" dirty="0">
                          <a:solidFill>
                            <a:schemeClr val="tx1"/>
                          </a:solidFill>
                          <a:effectLst/>
                          <a:latin typeface="맑은 고딕"/>
                        </a:rPr>
                        <a:t>)</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chemeClr val="tx1"/>
                          </a:solidFill>
                          <a:effectLst/>
                          <a:ea typeface="맑은 고딕"/>
                        </a:rPr>
                        <a:t>윤상흠</a:t>
                      </a:r>
                      <a:r>
                        <a:rPr lang="en-US" altLang="ko-KR" sz="1000" kern="0" spc="0" dirty="0" smtClean="0">
                          <a:solidFill>
                            <a:schemeClr val="tx1"/>
                          </a:solidFill>
                          <a:effectLst/>
                          <a:latin typeface="맑은 고딕"/>
                        </a:rPr>
                        <a:t>(</a:t>
                      </a:r>
                      <a:r>
                        <a:rPr lang="ko-KR" altLang="en-US" sz="1000" kern="0" spc="0" dirty="0" err="1">
                          <a:solidFill>
                            <a:schemeClr val="tx1"/>
                          </a:solidFill>
                          <a:effectLst/>
                          <a:ea typeface="맑은 고딕"/>
                        </a:rPr>
                        <a:t>영남대</a:t>
                      </a:r>
                      <a:r>
                        <a:rPr lang="en-US" altLang="ko-KR" sz="1000" kern="0" spc="0" dirty="0">
                          <a:solidFill>
                            <a:schemeClr val="tx1"/>
                          </a:solidFill>
                          <a:effectLst/>
                          <a:latin typeface="맑은 고딕"/>
                        </a:rPr>
                        <a:t>)</a:t>
                      </a:r>
                      <a:endParaRPr lang="ko-KR" altLang="en-US" sz="1000" kern="0" spc="0" dirty="0">
                        <a:solidFill>
                          <a:schemeClr val="tx1"/>
                        </a:solidFill>
                        <a:effectLst/>
                      </a:endParaRPr>
                    </a:p>
                    <a:p>
                      <a:pPr marL="0" marR="0" indent="0" algn="l" fontAlgn="ctr" latinLnBrk="0">
                        <a:lnSpc>
                          <a:spcPct val="100000"/>
                        </a:lnSpc>
                        <a:spcBef>
                          <a:spcPts val="0"/>
                        </a:spcBef>
                        <a:spcAft>
                          <a:spcPts val="0"/>
                        </a:spcAft>
                      </a:pPr>
                      <a:r>
                        <a:rPr lang="ko-KR" altLang="en-US" sz="1000" kern="0" spc="0" dirty="0" err="1" smtClean="0">
                          <a:solidFill>
                            <a:schemeClr val="tx1"/>
                          </a:solidFill>
                          <a:effectLst/>
                          <a:ea typeface="맑은 고딕"/>
                        </a:rPr>
                        <a:t>진임근</a:t>
                      </a:r>
                      <a:r>
                        <a:rPr lang="en-US" altLang="ko-KR" sz="1000" kern="0" spc="-150" dirty="0" smtClean="0">
                          <a:solidFill>
                            <a:schemeClr val="tx1"/>
                          </a:solidFill>
                          <a:effectLst/>
                          <a:latin typeface="맑은 고딕"/>
                        </a:rPr>
                        <a:t>(</a:t>
                      </a:r>
                      <a:r>
                        <a:rPr lang="ko-KR" altLang="en-US" sz="1000" kern="0" spc="-150" dirty="0">
                          <a:solidFill>
                            <a:schemeClr val="tx1"/>
                          </a:solidFill>
                          <a:effectLst/>
                          <a:ea typeface="맑은 고딕"/>
                        </a:rPr>
                        <a:t>㈜미래경영기술연구원</a:t>
                      </a:r>
                      <a:r>
                        <a:rPr lang="en-US" altLang="ko-KR" sz="1000" kern="0" spc="-150" dirty="0">
                          <a:solidFill>
                            <a:schemeClr val="tx1"/>
                          </a:solidFill>
                          <a:effectLst/>
                          <a:latin typeface="맑은 고딕"/>
                        </a:rPr>
                        <a:t>)</a:t>
                      </a:r>
                      <a:endParaRPr lang="ko-KR" altLang="en-US" sz="1000" kern="0" spc="-15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스마트제품 </a:t>
                      </a:r>
                      <a:r>
                        <a:rPr lang="en-US" altLang="ko-KR" sz="1000" kern="0" spc="0" dirty="0">
                          <a:solidFill>
                            <a:schemeClr val="tx1"/>
                          </a:solidFill>
                          <a:effectLst/>
                          <a:latin typeface="맑은 고딕"/>
                        </a:rPr>
                        <a:t>A/S</a:t>
                      </a:r>
                      <a:r>
                        <a:rPr lang="ko-KR" altLang="en-US" sz="1000" kern="0" spc="0" dirty="0">
                          <a:solidFill>
                            <a:schemeClr val="tx1"/>
                          </a:solidFill>
                          <a:effectLst/>
                          <a:ea typeface="맑은 고딕"/>
                        </a:rPr>
                        <a:t>센터의 서비스 품질이 고객만족에 미치는 영향</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chemeClr val="tx1"/>
                          </a:solidFill>
                          <a:effectLst/>
                          <a:ea typeface="맑은 고딕"/>
                        </a:rPr>
                        <a:t>문천수</a:t>
                      </a:r>
                      <a:r>
                        <a:rPr lang="en-US" altLang="ko-KR" sz="1000" kern="0" spc="0" dirty="0" smtClean="0">
                          <a:solidFill>
                            <a:schemeClr val="tx1"/>
                          </a:solidFill>
                          <a:effectLst/>
                          <a:latin typeface="맑은 고딕"/>
                        </a:rPr>
                        <a:t>(</a:t>
                      </a:r>
                      <a:r>
                        <a:rPr lang="ko-KR" altLang="en-US" sz="1000" kern="0" spc="0" dirty="0" err="1">
                          <a:solidFill>
                            <a:schemeClr val="tx1"/>
                          </a:solidFill>
                          <a:effectLst/>
                          <a:ea typeface="맑은 고딕"/>
                        </a:rPr>
                        <a:t>영남대</a:t>
                      </a:r>
                      <a:r>
                        <a:rPr lang="en-US" altLang="ko-KR" sz="1000" kern="0" spc="0" dirty="0">
                          <a:solidFill>
                            <a:schemeClr val="tx1"/>
                          </a:solidFill>
                          <a:effectLst/>
                          <a:latin typeface="맑은 고딕"/>
                        </a:rPr>
                        <a:t>)</a:t>
                      </a:r>
                      <a:endParaRPr lang="ko-KR" altLang="en-US" sz="1000" kern="0" spc="0" dirty="0">
                        <a:solidFill>
                          <a:schemeClr val="tx1"/>
                        </a:solidFill>
                        <a:effectLst/>
                      </a:endParaRPr>
                    </a:p>
                    <a:p>
                      <a:pPr marL="0" marR="0" indent="0" algn="l" fontAlgn="ctr" latinLnBrk="0">
                        <a:lnSpc>
                          <a:spcPct val="100000"/>
                        </a:lnSpc>
                        <a:spcBef>
                          <a:spcPts val="0"/>
                        </a:spcBef>
                        <a:spcAft>
                          <a:spcPts val="0"/>
                        </a:spcAft>
                      </a:pPr>
                      <a:r>
                        <a:rPr lang="ko-KR" altLang="en-US" sz="1000" kern="0" spc="0" dirty="0" smtClean="0">
                          <a:solidFill>
                            <a:schemeClr val="tx1"/>
                          </a:solidFill>
                          <a:effectLst/>
                          <a:ea typeface="맑은 고딕"/>
                        </a:rPr>
                        <a:t>신용호</a:t>
                      </a:r>
                      <a:r>
                        <a:rPr lang="en-US" altLang="ko-KR" sz="1000" kern="0" spc="0" dirty="0" smtClean="0">
                          <a:solidFill>
                            <a:schemeClr val="tx1"/>
                          </a:solidFill>
                          <a:effectLst/>
                          <a:latin typeface="맑은 고딕"/>
                        </a:rPr>
                        <a:t>(</a:t>
                      </a:r>
                      <a:r>
                        <a:rPr lang="ko-KR" altLang="en-US" sz="1000" kern="0" spc="0" dirty="0" err="1">
                          <a:solidFill>
                            <a:schemeClr val="tx1"/>
                          </a:solidFill>
                          <a:effectLst/>
                          <a:ea typeface="맑은 고딕"/>
                        </a:rPr>
                        <a:t>영남대</a:t>
                      </a:r>
                      <a:r>
                        <a:rPr lang="en-US" altLang="ko-KR" sz="1000" kern="0" spc="0" dirty="0">
                          <a:solidFill>
                            <a:schemeClr val="tx1"/>
                          </a:solidFill>
                          <a:effectLst/>
                          <a:latin typeface="맑은 고딕"/>
                        </a:rPr>
                        <a:t>)</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chemeClr val="tx1"/>
                          </a:solidFill>
                          <a:effectLst/>
                          <a:ea typeface="맑은 고딕"/>
                        </a:rPr>
                        <a:t>윤협상</a:t>
                      </a:r>
                      <a:r>
                        <a:rPr lang="en-US" altLang="ko-KR" sz="1000" kern="0" spc="-350" baseline="0" dirty="0" smtClean="0">
                          <a:solidFill>
                            <a:schemeClr val="tx1"/>
                          </a:solidFill>
                          <a:effectLst/>
                          <a:latin typeface="맑은 고딕"/>
                        </a:rPr>
                        <a:t>(</a:t>
                      </a:r>
                      <a:r>
                        <a:rPr lang="ko-KR" altLang="en-US" sz="1000" kern="0" spc="-350" baseline="0" dirty="0" err="1">
                          <a:solidFill>
                            <a:schemeClr val="tx1"/>
                          </a:solidFill>
                          <a:effectLst/>
                          <a:ea typeface="맑은 고딕"/>
                        </a:rPr>
                        <a:t>대구가톨릭대</a:t>
                      </a:r>
                      <a:r>
                        <a:rPr lang="en-US" altLang="ko-KR" sz="1000" kern="0" spc="-350" baseline="0" dirty="0">
                          <a:solidFill>
                            <a:schemeClr val="tx1"/>
                          </a:solidFill>
                          <a:effectLst/>
                          <a:latin typeface="맑은 고딕"/>
                        </a:rPr>
                        <a:t>)</a:t>
                      </a:r>
                      <a:endParaRPr lang="ko-KR" altLang="en-US" sz="1000" kern="0" spc="-350" baseline="0" dirty="0">
                        <a:solidFill>
                          <a:schemeClr val="tx1"/>
                        </a:solidFill>
                        <a:effectLst/>
                      </a:endParaRPr>
                    </a:p>
                    <a:p>
                      <a:pPr marL="0" marR="0" indent="0" algn="l" fontAlgn="ctr" latinLnBrk="0">
                        <a:lnSpc>
                          <a:spcPct val="100000"/>
                        </a:lnSpc>
                        <a:spcBef>
                          <a:spcPts val="0"/>
                        </a:spcBef>
                        <a:spcAft>
                          <a:spcPts val="0"/>
                        </a:spcAft>
                      </a:pPr>
                      <a:r>
                        <a:rPr lang="ko-KR" altLang="en-US" sz="1000" kern="0" spc="0" dirty="0" smtClean="0">
                          <a:solidFill>
                            <a:schemeClr val="tx1"/>
                          </a:solidFill>
                          <a:effectLst/>
                        </a:rPr>
                        <a:t>조진완</a:t>
                      </a:r>
                      <a:r>
                        <a:rPr lang="en-US" altLang="ko-KR" sz="1000" kern="0" spc="0" dirty="0" smtClean="0">
                          <a:solidFill>
                            <a:schemeClr val="tx1"/>
                          </a:solidFill>
                          <a:effectLst/>
                        </a:rPr>
                        <a:t>(</a:t>
                      </a:r>
                      <a:r>
                        <a:rPr lang="ko-KR" altLang="en-US" sz="1000" kern="0" spc="0" dirty="0" smtClean="0">
                          <a:solidFill>
                            <a:schemeClr val="tx1"/>
                          </a:solidFill>
                          <a:effectLst/>
                        </a:rPr>
                        <a:t>유한대</a:t>
                      </a:r>
                      <a:r>
                        <a:rPr lang="en-US" altLang="ko-KR" sz="1000" kern="0" spc="0" dirty="0" smtClean="0">
                          <a:solidFill>
                            <a:schemeClr val="tx1"/>
                          </a:solidFill>
                          <a:effectLst/>
                        </a:rPr>
                        <a:t>)</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a:solidFill>
                            <a:schemeClr val="tx1"/>
                          </a:solidFill>
                          <a:effectLst/>
                          <a:ea typeface="맑은 고딕"/>
                        </a:rPr>
                        <a:t>한류지각이 중국 소비자의 스마트폰 재구매의도에 미치는 영향</a:t>
                      </a:r>
                      <a:endParaRPr lang="ko-KR" altLang="en-US" sz="1000" kern="0" spc="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chemeClr val="tx1"/>
                          </a:solidFill>
                          <a:effectLst/>
                          <a:ea typeface="맑은 고딕"/>
                        </a:rPr>
                        <a:t>이철우</a:t>
                      </a:r>
                      <a:r>
                        <a:rPr lang="en-US" altLang="ko-KR" sz="1000" kern="0" spc="0" dirty="0" smtClean="0">
                          <a:solidFill>
                            <a:schemeClr val="tx1"/>
                          </a:solidFill>
                          <a:effectLst/>
                          <a:latin typeface="맑은 고딕"/>
                        </a:rPr>
                        <a:t>(</a:t>
                      </a:r>
                      <a:r>
                        <a:rPr lang="ko-KR" altLang="en-US" sz="1000" kern="0" spc="0" dirty="0" err="1">
                          <a:solidFill>
                            <a:schemeClr val="tx1"/>
                          </a:solidFill>
                          <a:effectLst/>
                          <a:ea typeface="맑은 고딕"/>
                        </a:rPr>
                        <a:t>영남대</a:t>
                      </a:r>
                      <a:r>
                        <a:rPr lang="en-US" altLang="ko-KR" sz="1000" kern="0" spc="0" dirty="0">
                          <a:solidFill>
                            <a:schemeClr val="tx1"/>
                          </a:solidFill>
                          <a:effectLst/>
                          <a:latin typeface="맑은 고딕"/>
                        </a:rPr>
                        <a:t>)</a:t>
                      </a:r>
                      <a:endParaRPr lang="ko-KR" altLang="en-US" sz="1000" kern="0" spc="0" dirty="0">
                        <a:solidFill>
                          <a:schemeClr val="tx1"/>
                        </a:solidFill>
                        <a:effectLst/>
                      </a:endParaRPr>
                    </a:p>
                    <a:p>
                      <a:pPr marL="0" marR="0" indent="0" algn="l" fontAlgn="ctr" latinLnBrk="0">
                        <a:lnSpc>
                          <a:spcPct val="100000"/>
                        </a:lnSpc>
                        <a:spcBef>
                          <a:spcPts val="0"/>
                        </a:spcBef>
                        <a:spcAft>
                          <a:spcPts val="0"/>
                        </a:spcAft>
                      </a:pPr>
                      <a:r>
                        <a:rPr lang="ko-KR" altLang="en-US" sz="1000" kern="0" spc="0" dirty="0" smtClean="0">
                          <a:solidFill>
                            <a:schemeClr val="tx1"/>
                          </a:solidFill>
                          <a:effectLst/>
                          <a:ea typeface="맑은 고딕"/>
                        </a:rPr>
                        <a:t>윤상흠</a:t>
                      </a:r>
                      <a:r>
                        <a:rPr lang="en-US" altLang="ko-KR" sz="1000" kern="0" spc="0" dirty="0" smtClean="0">
                          <a:solidFill>
                            <a:schemeClr val="tx1"/>
                          </a:solidFill>
                          <a:effectLst/>
                          <a:latin typeface="맑은 고딕"/>
                        </a:rPr>
                        <a:t>(</a:t>
                      </a:r>
                      <a:r>
                        <a:rPr lang="ko-KR" altLang="en-US" sz="1000" kern="0" spc="0" dirty="0" err="1">
                          <a:solidFill>
                            <a:schemeClr val="tx1"/>
                          </a:solidFill>
                          <a:effectLst/>
                          <a:ea typeface="맑은 고딕"/>
                        </a:rPr>
                        <a:t>영남대</a:t>
                      </a:r>
                      <a:r>
                        <a:rPr lang="en-US" altLang="ko-KR" sz="1000" kern="0" spc="0" dirty="0">
                          <a:solidFill>
                            <a:schemeClr val="tx1"/>
                          </a:solidFill>
                          <a:effectLst/>
                          <a:latin typeface="맑은 고딕"/>
                        </a:rPr>
                        <a:t>)</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chemeClr val="tx1"/>
                          </a:solidFill>
                          <a:effectLst/>
                          <a:ea typeface="맑은 고딕"/>
                        </a:rPr>
                        <a:t>박종훈</a:t>
                      </a:r>
                      <a:r>
                        <a:rPr lang="en-US" altLang="ko-KR" sz="1000" kern="0" spc="-350" baseline="0" dirty="0" smtClean="0">
                          <a:solidFill>
                            <a:schemeClr val="tx1"/>
                          </a:solidFill>
                          <a:effectLst/>
                          <a:ea typeface="맑은 고딕"/>
                        </a:rPr>
                        <a:t>(</a:t>
                      </a:r>
                      <a:r>
                        <a:rPr lang="ko-KR" altLang="en-US" sz="1000" kern="0" spc="-350" baseline="0" dirty="0" err="1" smtClean="0">
                          <a:solidFill>
                            <a:schemeClr val="tx1"/>
                          </a:solidFill>
                          <a:effectLst/>
                          <a:ea typeface="맑은 고딕"/>
                        </a:rPr>
                        <a:t>대구가톨릭대</a:t>
                      </a:r>
                      <a:r>
                        <a:rPr lang="en-US" altLang="ko-KR" sz="1000" kern="0" spc="-350" baseline="0" dirty="0" smtClean="0">
                          <a:solidFill>
                            <a:schemeClr val="tx1"/>
                          </a:solidFill>
                          <a:effectLst/>
                          <a:ea typeface="맑은 고딕"/>
                        </a:rPr>
                        <a:t>)</a:t>
                      </a:r>
                    </a:p>
                    <a:p>
                      <a:pPr marL="0" marR="0" indent="0" algn="l" fontAlgn="ctr" latinLnBrk="0">
                        <a:lnSpc>
                          <a:spcPct val="100000"/>
                        </a:lnSpc>
                        <a:spcBef>
                          <a:spcPts val="0"/>
                        </a:spcBef>
                        <a:spcAft>
                          <a:spcPts val="0"/>
                        </a:spcAft>
                      </a:pPr>
                      <a:r>
                        <a:rPr lang="ko-KR" altLang="en-US" sz="1000" kern="0" spc="0" dirty="0" err="1" smtClean="0">
                          <a:solidFill>
                            <a:schemeClr val="tx1"/>
                          </a:solidFill>
                          <a:effectLst/>
                          <a:ea typeface="맑은 고딕"/>
                        </a:rPr>
                        <a:t>오은해</a:t>
                      </a:r>
                      <a:r>
                        <a:rPr lang="en-US" altLang="ko-KR" sz="1000" kern="0" spc="-300" dirty="0" smtClean="0">
                          <a:solidFill>
                            <a:schemeClr val="tx1"/>
                          </a:solidFill>
                          <a:effectLst/>
                          <a:latin typeface="맑은 고딕"/>
                        </a:rPr>
                        <a:t>(</a:t>
                      </a:r>
                      <a:r>
                        <a:rPr lang="ko-KR" altLang="en-US" sz="1000" kern="0" spc="-300" dirty="0" err="1">
                          <a:solidFill>
                            <a:schemeClr val="tx1"/>
                          </a:solidFill>
                          <a:effectLst/>
                          <a:ea typeface="맑은 고딕"/>
                        </a:rPr>
                        <a:t>대구한의대</a:t>
                      </a:r>
                      <a:r>
                        <a:rPr lang="en-US" altLang="ko-KR" sz="1000" kern="0" spc="-300" dirty="0">
                          <a:solidFill>
                            <a:schemeClr val="tx1"/>
                          </a:solidFill>
                          <a:effectLst/>
                          <a:latin typeface="맑은 고딕"/>
                        </a:rPr>
                        <a:t>)</a:t>
                      </a:r>
                      <a:endParaRPr lang="ko-KR" altLang="en-US" sz="1000" kern="0" spc="-30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pSp>
        <p:nvGrpSpPr>
          <p:cNvPr id="2" name="그룹 1"/>
          <p:cNvGrpSpPr/>
          <p:nvPr/>
        </p:nvGrpSpPr>
        <p:grpSpPr>
          <a:xfrm>
            <a:off x="-2023" y="38457"/>
            <a:ext cx="5471473" cy="566173"/>
            <a:chOff x="10470" y="4408545"/>
            <a:chExt cx="5358595" cy="522622"/>
          </a:xfrm>
        </p:grpSpPr>
        <p:sp>
          <p:nvSpPr>
            <p:cNvPr id="3" name="직사각형 2"/>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p:nvSpPr>
          <p:spPr>
            <a:xfrm>
              <a:off x="10470" y="4408545"/>
              <a:ext cx="5358595" cy="426153"/>
            </a:xfrm>
            <a:prstGeom prst="rect">
              <a:avLst/>
            </a:prstGeom>
            <a:noFill/>
          </p:spPr>
          <p:txBody>
            <a:bodyPr wrap="square">
              <a:spAutoFit/>
            </a:bodyPr>
            <a:lstStyle/>
            <a:p>
              <a:r>
                <a:rPr lang="ko-KR" altLang="en-US" sz="2400" b="1" dirty="0" err="1" smtClean="0">
                  <a:solidFill>
                    <a:srgbClr val="002060"/>
                  </a:solidFill>
                </a:rPr>
                <a:t>전공분과별</a:t>
              </a:r>
              <a:r>
                <a:rPr lang="ko-KR" altLang="en-US" sz="2400" b="1" dirty="0" smtClean="0">
                  <a:solidFill>
                    <a:srgbClr val="002060"/>
                  </a:solidFill>
                </a:rPr>
                <a:t> 프로그램 안내</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8" name="표 7"/>
          <p:cNvGraphicFramePr>
            <a:graphicFrameLocks noGrp="1"/>
          </p:cNvGraphicFramePr>
          <p:nvPr>
            <p:extLst>
              <p:ext uri="{D42A27DB-BD31-4B8C-83A1-F6EECF244321}">
                <p14:modId xmlns:p14="http://schemas.microsoft.com/office/powerpoint/2010/main" val="3927994524"/>
              </p:ext>
            </p:extLst>
          </p:nvPr>
        </p:nvGraphicFramePr>
        <p:xfrm>
          <a:off x="278607" y="3703152"/>
          <a:ext cx="6300787" cy="1306296"/>
        </p:xfrm>
        <a:graphic>
          <a:graphicData uri="http://schemas.openxmlformats.org/drawingml/2006/table">
            <a:tbl>
              <a:tblPr/>
              <a:tblGrid>
                <a:gridCol w="781571"/>
                <a:gridCol w="864096"/>
                <a:gridCol w="2592288"/>
                <a:gridCol w="1031416"/>
                <a:gridCol w="1031416"/>
              </a:tblGrid>
              <a:tr h="0">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13</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경영정보</a:t>
                      </a:r>
                      <a:r>
                        <a:rPr lang="en-US" altLang="ko-KR" sz="1000" b="1" kern="0" spc="0" dirty="0" smtClean="0">
                          <a:solidFill>
                            <a:srgbClr val="000000"/>
                          </a:solidFill>
                          <a:effectLst/>
                          <a:ea typeface="+mn-ea"/>
                        </a:rPr>
                        <a:t>·</a:t>
                      </a:r>
                      <a:r>
                        <a:rPr lang="ko-KR" altLang="en-US" sz="1000" b="1" kern="0" spc="0" dirty="0" smtClean="0">
                          <a:solidFill>
                            <a:srgbClr val="000000"/>
                          </a:solidFill>
                          <a:effectLst/>
                          <a:ea typeface="+mn-ea"/>
                        </a:rPr>
                        <a:t>전자상거래 상경관 </a:t>
                      </a:r>
                      <a:r>
                        <a:rPr lang="en-US" altLang="ko-KR" sz="1000" b="1" kern="0" spc="0" dirty="0" smtClean="0">
                          <a:solidFill>
                            <a:srgbClr val="000000"/>
                          </a:solidFill>
                          <a:effectLst/>
                          <a:ea typeface="+mn-ea"/>
                        </a:rPr>
                        <a:t>356</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0">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134595">
                <a:tc rowSpan="2">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14:10-15:40</a:t>
                      </a:r>
                      <a:endParaRPr lang="en-US" sz="105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2">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장명희</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해양대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en-US" altLang="ko-KR" sz="1000" kern="0" spc="0" dirty="0">
                          <a:solidFill>
                            <a:schemeClr val="tx1"/>
                          </a:solidFill>
                          <a:effectLst/>
                          <a:latin typeface="맑은 고딕"/>
                        </a:rPr>
                        <a:t>O2O </a:t>
                      </a:r>
                      <a:r>
                        <a:rPr lang="ko-KR" altLang="en-US" sz="1000" kern="0" spc="0" dirty="0">
                          <a:solidFill>
                            <a:schemeClr val="tx1"/>
                          </a:solidFill>
                          <a:effectLst/>
                          <a:ea typeface="맑은 고딕"/>
                        </a:rPr>
                        <a:t>특성이 매력도</a:t>
                      </a:r>
                      <a:r>
                        <a:rPr lang="en-US" altLang="ko-KR" sz="1000" kern="0" spc="0" dirty="0">
                          <a:solidFill>
                            <a:schemeClr val="tx1"/>
                          </a:solidFill>
                          <a:effectLst/>
                          <a:latin typeface="맑은 고딕"/>
                        </a:rPr>
                        <a:t>, </a:t>
                      </a:r>
                      <a:r>
                        <a:rPr lang="ko-KR" altLang="en-US" sz="1000" kern="0" spc="0" dirty="0">
                          <a:solidFill>
                            <a:schemeClr val="tx1"/>
                          </a:solidFill>
                          <a:effectLst/>
                          <a:ea typeface="맑은 고딕"/>
                        </a:rPr>
                        <a:t>신뢰도와 수용의도에 미치는 영향</a:t>
                      </a:r>
                      <a:endParaRPr lang="ko-KR" altLang="en-US" sz="1000" kern="0" spc="0" dirty="0">
                        <a:solidFill>
                          <a:schemeClr val="tx1"/>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손증군</a:t>
                      </a:r>
                      <a:r>
                        <a:rPr lang="en-US" altLang="ko-KR" sz="1000" kern="0" spc="-150" dirty="0" smtClean="0">
                          <a:solidFill>
                            <a:srgbClr val="000000"/>
                          </a:solidFill>
                          <a:effectLst/>
                          <a:latin typeface="맑은 고딕"/>
                        </a:rPr>
                        <a:t>(</a:t>
                      </a:r>
                      <a:r>
                        <a:rPr lang="ko-KR" altLang="en-US" sz="1000" kern="0" spc="-150" dirty="0">
                          <a:solidFill>
                            <a:srgbClr val="000000"/>
                          </a:solidFill>
                          <a:effectLst/>
                          <a:ea typeface="맑은 고딕"/>
                        </a:rPr>
                        <a:t>남서울대</a:t>
                      </a:r>
                      <a:r>
                        <a:rPr lang="en-US" altLang="ko-KR" sz="1000" kern="0" spc="-150" dirty="0">
                          <a:solidFill>
                            <a:srgbClr val="000000"/>
                          </a:solidFill>
                          <a:effectLst/>
                          <a:latin typeface="맑은 고딕"/>
                        </a:rPr>
                        <a:t>)</a:t>
                      </a:r>
                      <a:endParaRPr lang="ko-KR" altLang="en-US" sz="1000" kern="0" spc="-15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이종호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공주대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ko-KR" altLang="en-US" sz="1000" kern="0" spc="0" dirty="0" smtClean="0">
                          <a:solidFill>
                            <a:srgbClr val="000000"/>
                          </a:solidFill>
                          <a:effectLst/>
                          <a:ea typeface="+mn-ea"/>
                        </a:rPr>
                        <a:t>김성언</a:t>
                      </a:r>
                      <a:r>
                        <a:rPr lang="en-US" altLang="ko-KR" sz="1000" kern="0" spc="-350" baseline="0" dirty="0" smtClean="0">
                          <a:solidFill>
                            <a:srgbClr val="000000"/>
                          </a:solidFill>
                          <a:effectLst/>
                          <a:latin typeface="+mn-lt"/>
                        </a:rPr>
                        <a:t>(</a:t>
                      </a:r>
                      <a:r>
                        <a:rPr lang="ko-KR" altLang="en-US" sz="1000" kern="0" spc="-350" baseline="0" dirty="0" err="1" smtClean="0">
                          <a:solidFill>
                            <a:srgbClr val="000000"/>
                          </a:solidFill>
                          <a:effectLst/>
                          <a:ea typeface="+mn-ea"/>
                        </a:rPr>
                        <a:t>대구가톨릭대</a:t>
                      </a:r>
                      <a:r>
                        <a:rPr lang="en-US" altLang="ko-KR" sz="1000" kern="0" spc="-350" baseline="0" dirty="0" smtClean="0">
                          <a:solidFill>
                            <a:srgbClr val="000000"/>
                          </a:solidFill>
                          <a:effectLst/>
                          <a:latin typeface="+mn-lt"/>
                        </a:rPr>
                        <a:t>)</a:t>
                      </a: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이영민</a:t>
                      </a:r>
                      <a:r>
                        <a:rPr lang="en-US" altLang="ko-KR" sz="1000" kern="0" spc="0" dirty="0" smtClean="0">
                          <a:solidFill>
                            <a:srgbClr val="000000"/>
                          </a:solidFill>
                          <a:effectLst/>
                          <a:latin typeface="맑은 고딕"/>
                        </a:rPr>
                        <a:t>(</a:t>
                      </a:r>
                      <a:r>
                        <a:rPr lang="ko-KR" altLang="en-US" sz="1000" kern="0" spc="0" dirty="0" err="1" smtClean="0">
                          <a:solidFill>
                            <a:srgbClr val="000000"/>
                          </a:solidFill>
                          <a:effectLst/>
                          <a:ea typeface="맑은 고딕"/>
                        </a:rPr>
                        <a:t>협성대</a:t>
                      </a:r>
                      <a:r>
                        <a:rPr lang="en-US" altLang="ko-KR" sz="1000" kern="0" spc="0" dirty="0" smtClean="0">
                          <a:solidFill>
                            <a:srgbClr val="000000"/>
                          </a:solidFill>
                          <a:effectLst/>
                          <a:latin typeface="맑은 고딕"/>
                        </a:rPr>
                        <a:t>)</a:t>
                      </a:r>
                      <a:endParaRPr lang="ko-KR" altLang="en-US" sz="100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0">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전문전시회가 미치는 경제적 효과</a:t>
                      </a:r>
                      <a:endParaRPr lang="ko-KR" altLang="en-US" sz="1000" kern="0" spc="0" dirty="0">
                        <a:solidFill>
                          <a:schemeClr val="tx1"/>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김영수</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서울과기대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정동빈</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강릉원주대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김정군</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손증군</a:t>
                      </a:r>
                      <a:r>
                        <a:rPr lang="en-US" altLang="ko-KR" sz="1000" kern="0" spc="-150" dirty="0" smtClean="0">
                          <a:solidFill>
                            <a:srgbClr val="000000"/>
                          </a:solidFill>
                          <a:effectLst/>
                          <a:latin typeface="맑은 고딕"/>
                        </a:rPr>
                        <a:t>(</a:t>
                      </a:r>
                      <a:r>
                        <a:rPr lang="ko-KR" altLang="en-US" sz="1000" kern="0" spc="-150" dirty="0">
                          <a:solidFill>
                            <a:srgbClr val="000000"/>
                          </a:solidFill>
                          <a:effectLst/>
                          <a:ea typeface="맑은 고딕"/>
                        </a:rPr>
                        <a:t>남서울대</a:t>
                      </a:r>
                      <a:r>
                        <a:rPr lang="en-US" altLang="ko-KR" sz="1000" kern="0" spc="-150" dirty="0">
                          <a:solidFill>
                            <a:srgbClr val="000000"/>
                          </a:solidFill>
                          <a:effectLst/>
                          <a:latin typeface="맑은 고딕"/>
                        </a:rPr>
                        <a:t>)</a:t>
                      </a:r>
                      <a:endParaRPr lang="ko-KR" altLang="en-US" sz="1000" kern="0" spc="-150" dirty="0">
                        <a:solidFill>
                          <a:srgbClr val="FF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9" name="표 8"/>
          <p:cNvGraphicFramePr>
            <a:graphicFrameLocks noGrp="1"/>
          </p:cNvGraphicFramePr>
          <p:nvPr>
            <p:extLst>
              <p:ext uri="{D42A27DB-BD31-4B8C-83A1-F6EECF244321}">
                <p14:modId xmlns:p14="http://schemas.microsoft.com/office/powerpoint/2010/main" val="3328484701"/>
              </p:ext>
            </p:extLst>
          </p:nvPr>
        </p:nvGraphicFramePr>
        <p:xfrm>
          <a:off x="278607" y="4980188"/>
          <a:ext cx="6300787" cy="2049962"/>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14</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경영정보</a:t>
                      </a:r>
                      <a:r>
                        <a:rPr lang="en-US" altLang="ko-KR" sz="1000" b="1" kern="0" spc="0" dirty="0" smtClean="0">
                          <a:solidFill>
                            <a:srgbClr val="000000"/>
                          </a:solidFill>
                          <a:effectLst/>
                          <a:ea typeface="+mn-ea"/>
                        </a:rPr>
                        <a:t>·</a:t>
                      </a:r>
                      <a:r>
                        <a:rPr lang="ko-KR" altLang="en-US" sz="1000" b="1" kern="0" spc="0" dirty="0" smtClean="0">
                          <a:solidFill>
                            <a:srgbClr val="000000"/>
                          </a:solidFill>
                          <a:effectLst/>
                          <a:ea typeface="+mn-ea"/>
                        </a:rPr>
                        <a:t>전자상거래 상경관 </a:t>
                      </a:r>
                      <a:r>
                        <a:rPr lang="en-US" altLang="ko-KR" sz="1000" b="1" kern="0" spc="0" dirty="0" smtClean="0">
                          <a:solidFill>
                            <a:srgbClr val="000000"/>
                          </a:solidFill>
                          <a:effectLst/>
                          <a:ea typeface="+mn-ea"/>
                        </a:rPr>
                        <a:t>356</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15:50-17:30</a:t>
                      </a:r>
                      <a:endParaRPr lang="en-US" sz="105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백광현</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err="1">
                          <a:solidFill>
                            <a:srgbClr val="000000"/>
                          </a:solidFill>
                          <a:effectLst/>
                          <a:ea typeface="맑은 고딕"/>
                        </a:rPr>
                        <a:t>선문대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en-US" altLang="ko-KR" sz="1000" kern="0" spc="0" dirty="0">
                          <a:solidFill>
                            <a:srgbClr val="000000"/>
                          </a:solidFill>
                          <a:effectLst/>
                          <a:latin typeface="맑은 고딕"/>
                        </a:rPr>
                        <a:t>UTAUT</a:t>
                      </a:r>
                      <a:r>
                        <a:rPr lang="ko-KR" altLang="en-US" sz="1000" kern="0" spc="0" dirty="0">
                          <a:solidFill>
                            <a:srgbClr val="000000"/>
                          </a:solidFill>
                          <a:effectLst/>
                          <a:ea typeface="맑은 고딕"/>
                        </a:rPr>
                        <a:t>기반의 </a:t>
                      </a:r>
                      <a:r>
                        <a:rPr lang="ko-KR" altLang="en-US" sz="1000" kern="0" spc="0" dirty="0" err="1">
                          <a:solidFill>
                            <a:srgbClr val="000000"/>
                          </a:solidFill>
                          <a:effectLst/>
                          <a:ea typeface="맑은 고딕"/>
                        </a:rPr>
                        <a:t>모바일</a:t>
                      </a:r>
                      <a:r>
                        <a:rPr lang="ko-KR" altLang="en-US" sz="1000" kern="0" spc="0" dirty="0">
                          <a:solidFill>
                            <a:srgbClr val="000000"/>
                          </a:solidFill>
                          <a:effectLst/>
                          <a:ea typeface="맑은 고딕"/>
                        </a:rPr>
                        <a:t> 패션애플리케이션 수용에 관한 연구</a:t>
                      </a:r>
                      <a:endParaRPr lang="ko-KR" altLang="en-US" sz="100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손앙</a:t>
                      </a:r>
                      <a:r>
                        <a:rPr lang="en-US" altLang="ko-KR" sz="1000" kern="0" spc="-150" dirty="0" smtClean="0">
                          <a:solidFill>
                            <a:srgbClr val="000000"/>
                          </a:solidFill>
                          <a:effectLst/>
                          <a:latin typeface="맑은 고딕"/>
                        </a:rPr>
                        <a:t>(</a:t>
                      </a:r>
                      <a:r>
                        <a:rPr lang="ko-KR" altLang="en-US" sz="1000" kern="0" spc="-150" dirty="0">
                          <a:solidFill>
                            <a:srgbClr val="000000"/>
                          </a:solidFill>
                          <a:effectLst/>
                          <a:ea typeface="맑은 고딕"/>
                        </a:rPr>
                        <a:t>중국국방부</a:t>
                      </a:r>
                      <a:r>
                        <a:rPr lang="en-US" altLang="ko-KR" sz="1000" kern="0" spc="-150" dirty="0">
                          <a:solidFill>
                            <a:srgbClr val="000000"/>
                          </a:solidFill>
                          <a:effectLst/>
                          <a:latin typeface="맑은 고딕"/>
                        </a:rPr>
                        <a:t>)</a:t>
                      </a:r>
                      <a:endParaRPr lang="ko-KR" altLang="en-US" sz="1000" kern="0" spc="-15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이종호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공주대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김화경</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제주국제대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백광현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선문대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안현숙</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en-US" altLang="ko-KR" sz="1000" kern="0" spc="0" dirty="0">
                          <a:solidFill>
                            <a:srgbClr val="000000"/>
                          </a:solidFill>
                          <a:effectLst/>
                          <a:latin typeface="맑은 고딕"/>
                        </a:rPr>
                        <a:t>G4C </a:t>
                      </a:r>
                      <a:r>
                        <a:rPr lang="ko-KR" altLang="en-US" sz="1000" kern="0" spc="0" dirty="0">
                          <a:solidFill>
                            <a:srgbClr val="000000"/>
                          </a:solidFill>
                          <a:effectLst/>
                          <a:ea typeface="맑은 고딕"/>
                        </a:rPr>
                        <a:t>스마트 </a:t>
                      </a:r>
                      <a:r>
                        <a:rPr lang="ko-KR" altLang="en-US" sz="1000" kern="0" spc="0" dirty="0" err="1">
                          <a:solidFill>
                            <a:srgbClr val="000000"/>
                          </a:solidFill>
                          <a:effectLst/>
                          <a:ea typeface="맑은 고딕"/>
                        </a:rPr>
                        <a:t>앱</a:t>
                      </a:r>
                      <a:r>
                        <a:rPr lang="ko-KR" altLang="en-US" sz="1000" kern="0" spc="0" dirty="0">
                          <a:solidFill>
                            <a:srgbClr val="000000"/>
                          </a:solidFill>
                          <a:effectLst/>
                          <a:ea typeface="맑은 고딕"/>
                        </a:rPr>
                        <a:t> 서비스 특성이 사용의도에 미치는 영향</a:t>
                      </a:r>
                      <a:endParaRPr lang="ko-KR" altLang="en-US" sz="100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상회강</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중국허난성</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이종호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공주대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김화경</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제주국제대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김정군</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장은진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소비자의 기술준비도가 사물인터넷 사용의도에 미치는 영향에 관한 연구</a:t>
                      </a:r>
                      <a:endParaRPr lang="ko-KR" altLang="en-US" sz="100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조진완</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유한대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이종호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공주대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김현우</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경일대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심수진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smtClean="0">
                          <a:solidFill>
                            <a:srgbClr val="000000"/>
                          </a:solidFill>
                          <a:effectLst/>
                          <a:latin typeface="맑은 고딕"/>
                        </a:rPr>
                        <a:t>)</a:t>
                      </a:r>
                    </a:p>
                  </a:txBody>
                  <a:tcPr marL="75029" marR="75029" marT="37515" marB="37515"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12" name="표 11"/>
          <p:cNvGraphicFramePr>
            <a:graphicFrameLocks noGrp="1"/>
          </p:cNvGraphicFramePr>
          <p:nvPr>
            <p:extLst>
              <p:ext uri="{D42A27DB-BD31-4B8C-83A1-F6EECF244321}">
                <p14:modId xmlns:p14="http://schemas.microsoft.com/office/powerpoint/2010/main" val="1978125825"/>
              </p:ext>
            </p:extLst>
          </p:nvPr>
        </p:nvGraphicFramePr>
        <p:xfrm>
          <a:off x="278607" y="1208584"/>
          <a:ext cx="6300787" cy="2523828"/>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12</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마케팅 </a:t>
                      </a:r>
                      <a:r>
                        <a:rPr lang="en-US" altLang="ko-KR" sz="1000" b="1" kern="0" spc="0" dirty="0" smtClean="0">
                          <a:solidFill>
                            <a:srgbClr val="000000"/>
                          </a:solidFill>
                          <a:effectLst/>
                          <a:ea typeface="+mn-ea"/>
                        </a:rPr>
                        <a:t>(2)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351</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4">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15:50-17:30</a:t>
                      </a:r>
                      <a:endParaRPr lang="en-US" sz="11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4">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김상현</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err="1">
                          <a:solidFill>
                            <a:srgbClr val="000000"/>
                          </a:solidFill>
                          <a:effectLst/>
                          <a:ea typeface="맑은 고딕"/>
                        </a:rPr>
                        <a:t>영남대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메시지 측면성에 따른 </a:t>
                      </a:r>
                      <a:r>
                        <a:rPr lang="en-US" altLang="ko-KR" sz="1000" kern="0" spc="0" dirty="0">
                          <a:solidFill>
                            <a:srgbClr val="000000"/>
                          </a:solidFill>
                          <a:effectLst/>
                          <a:latin typeface="맑은 고딕"/>
                        </a:rPr>
                        <a:t>e</a:t>
                      </a:r>
                      <a:r>
                        <a:rPr lang="ko-KR" altLang="en-US" sz="1000" kern="0" spc="0" dirty="0">
                          <a:solidFill>
                            <a:srgbClr val="000000"/>
                          </a:solidFill>
                          <a:effectLst/>
                          <a:ea typeface="맑은 고딕"/>
                        </a:rPr>
                        <a:t>구전의 효과</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이경탁</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하귀룡</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김원석</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협성대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mn-ea"/>
                        </a:rPr>
                        <a:t>김기수</a:t>
                      </a:r>
                      <a:r>
                        <a:rPr lang="en-US" altLang="ko-KR" sz="1000" kern="0" spc="0" dirty="0" smtClean="0">
                          <a:solidFill>
                            <a:srgbClr val="000000"/>
                          </a:solidFill>
                          <a:effectLst/>
                          <a:latin typeface="+mn-lt"/>
                        </a:rPr>
                        <a:t>(</a:t>
                      </a:r>
                      <a:r>
                        <a:rPr lang="ko-KR" altLang="en-US" sz="1000" kern="0" spc="0" dirty="0" err="1" smtClean="0">
                          <a:solidFill>
                            <a:srgbClr val="000000"/>
                          </a:solidFill>
                          <a:effectLst/>
                          <a:ea typeface="+mn-ea"/>
                        </a:rPr>
                        <a:t>영남대</a:t>
                      </a:r>
                      <a:r>
                        <a:rPr lang="en-US" altLang="ko-KR" sz="1000" kern="0" spc="0" dirty="0" smtClean="0">
                          <a:solidFill>
                            <a:srgbClr val="000000"/>
                          </a:solidFill>
                          <a:effectLst/>
                          <a:latin typeface="+mn-lt"/>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en-US" altLang="ko-KR" sz="900" kern="0" spc="0" dirty="0" smtClean="0">
                          <a:solidFill>
                            <a:srgbClr val="000000"/>
                          </a:solidFill>
                          <a:effectLst/>
                          <a:latin typeface="+mn-lt"/>
                        </a:rPr>
                        <a:t>The Effect of CEO's Credibility on Brand Attitude in Chinese Social Media Marketing</a:t>
                      </a:r>
                      <a:endParaRPr lang="ko-KR" altLang="en-US" sz="9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신종국</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거용</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장아니</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박영아</a:t>
                      </a:r>
                      <a:r>
                        <a:rPr lang="en-US" altLang="ko-KR" sz="1000" kern="0" spc="-350" baseline="0" dirty="0" smtClean="0">
                          <a:solidFill>
                            <a:srgbClr val="000000"/>
                          </a:solidFill>
                          <a:effectLst/>
                          <a:latin typeface="+mn-lt"/>
                        </a:rPr>
                        <a:t>(</a:t>
                      </a:r>
                      <a:r>
                        <a:rPr lang="ko-KR" altLang="en-US" sz="1000" kern="0" spc="-350" baseline="0" dirty="0" err="1" smtClean="0">
                          <a:solidFill>
                            <a:srgbClr val="000000"/>
                          </a:solidFill>
                          <a:effectLst/>
                          <a:ea typeface="+mn-ea"/>
                        </a:rPr>
                        <a:t>대구가톨릭대</a:t>
                      </a:r>
                      <a:r>
                        <a:rPr lang="en-US" altLang="ko-KR" sz="1000" kern="0" spc="-350" baseline="0" dirty="0" smtClean="0">
                          <a:solidFill>
                            <a:srgbClr val="000000"/>
                          </a:solidFill>
                          <a:effectLst/>
                          <a:latin typeface="+mn-lt"/>
                        </a:rPr>
                        <a:t>)</a:t>
                      </a:r>
                      <a:endParaRPr lang="ko-KR" altLang="en-US" sz="1000" kern="0" spc="-15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이윤재</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유통경로의 사회적 자본이 관계성과에 미치는 영향에 관한 연구</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신종국</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박민숙</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문민경</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권미옥</a:t>
                      </a:r>
                      <a:r>
                        <a:rPr lang="en-US" altLang="ko-KR" sz="1000" kern="0" spc="-350" baseline="0" dirty="0" smtClean="0">
                          <a:solidFill>
                            <a:srgbClr val="000000"/>
                          </a:solidFill>
                          <a:effectLst/>
                          <a:latin typeface="맑은 고딕"/>
                        </a:rPr>
                        <a:t>(</a:t>
                      </a:r>
                      <a:r>
                        <a:rPr lang="ko-KR" altLang="en-US" sz="1000" kern="0" spc="-350" baseline="0" dirty="0" err="1">
                          <a:solidFill>
                            <a:srgbClr val="000000"/>
                          </a:solidFill>
                          <a:effectLst/>
                          <a:ea typeface="맑은 고딕"/>
                        </a:rPr>
                        <a:t>대구가톨릭대</a:t>
                      </a:r>
                      <a:r>
                        <a:rPr lang="en-US" altLang="ko-KR" sz="1000" kern="0" spc="-350" baseline="0" dirty="0">
                          <a:solidFill>
                            <a:srgbClr val="000000"/>
                          </a:solidFill>
                          <a:effectLst/>
                          <a:latin typeface="맑은 고딕"/>
                        </a:rPr>
                        <a:t>)</a:t>
                      </a:r>
                      <a:endParaRPr lang="ko-KR" altLang="en-US" sz="1000" kern="0" spc="-350" baseline="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류지아</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en-US" altLang="ko-KR" sz="900" kern="0" spc="0" dirty="0" smtClean="0">
                          <a:solidFill>
                            <a:srgbClr val="000000"/>
                          </a:solidFill>
                          <a:effectLst/>
                          <a:ea typeface="+mn-ea"/>
                        </a:rPr>
                        <a:t>A Study on the Formation Mechanism and Outcome of Inaction Regret </a:t>
                      </a:r>
                      <a:endParaRPr lang="ko-KR" altLang="en-US" sz="9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신종국</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류지아</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야오란</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두정완</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백석문화대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문민경</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슬라이드 번호 개체 틀 4"/>
          <p:cNvSpPr>
            <a:spLocks noGrp="1"/>
          </p:cNvSpPr>
          <p:nvPr>
            <p:ph type="sldNum" sz="quarter" idx="12"/>
          </p:nvPr>
        </p:nvSpPr>
        <p:spPr/>
        <p:txBody>
          <a:bodyPr/>
          <a:lstStyle/>
          <a:p>
            <a:fld id="{84A5A0CE-9E8F-4518-A53B-FECD1FF9E382}" type="slidenum">
              <a:rPr lang="ko-KR" altLang="en-US" smtClean="0"/>
              <a:t>10</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표 4"/>
          <p:cNvGraphicFramePr>
            <a:graphicFrameLocks noGrp="1"/>
          </p:cNvGraphicFramePr>
          <p:nvPr>
            <p:extLst>
              <p:ext uri="{D42A27DB-BD31-4B8C-83A1-F6EECF244321}">
                <p14:modId xmlns:p14="http://schemas.microsoft.com/office/powerpoint/2010/main" val="1726034321"/>
              </p:ext>
            </p:extLst>
          </p:nvPr>
        </p:nvGraphicFramePr>
        <p:xfrm>
          <a:off x="278607" y="1208584"/>
          <a:ext cx="6300787" cy="2050298"/>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16</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관광경영 </a:t>
                      </a:r>
                      <a:r>
                        <a:rPr lang="en-US" altLang="ko-KR" sz="1000" b="1" kern="0" spc="0" dirty="0" smtClean="0">
                          <a:solidFill>
                            <a:srgbClr val="000000"/>
                          </a:solidFill>
                          <a:effectLst/>
                          <a:ea typeface="+mn-ea"/>
                        </a:rPr>
                        <a:t>(1)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451</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15:50-17:30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현용호</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150" dirty="0">
                          <a:solidFill>
                            <a:srgbClr val="000000"/>
                          </a:solidFill>
                          <a:effectLst/>
                          <a:latin typeface="맑은 고딕"/>
                        </a:rPr>
                        <a:t>(</a:t>
                      </a:r>
                      <a:r>
                        <a:rPr lang="ko-KR" altLang="en-US" sz="1050" kern="0" spc="-150" dirty="0" err="1">
                          <a:solidFill>
                            <a:srgbClr val="000000"/>
                          </a:solidFill>
                          <a:effectLst/>
                          <a:ea typeface="맑은 고딕"/>
                        </a:rPr>
                        <a:t>대구가톨릭대</a:t>
                      </a:r>
                      <a:r>
                        <a:rPr lang="en-US" altLang="ko-KR" sz="1050" kern="0" spc="-150" dirty="0">
                          <a:solidFill>
                            <a:srgbClr val="000000"/>
                          </a:solidFill>
                          <a:effectLst/>
                          <a:latin typeface="맑은 고딕"/>
                        </a:rPr>
                        <a:t>)</a:t>
                      </a:r>
                      <a:endParaRPr lang="ko-KR" altLang="en-US" sz="1050" kern="0" spc="-15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특급호텔 종사원의 감정노동과 조직시민행동 및 직무만족 간 영향관계 고찰에 관한 연구</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손정기</a:t>
                      </a:r>
                      <a:r>
                        <a:rPr lang="en-US" altLang="ko-KR" sz="1000" kern="0" spc="-350" baseline="0" dirty="0" smtClean="0">
                          <a:solidFill>
                            <a:srgbClr val="000000"/>
                          </a:solidFill>
                          <a:effectLst/>
                          <a:latin typeface="맑은 고딕"/>
                        </a:rPr>
                        <a:t>(</a:t>
                      </a:r>
                      <a:r>
                        <a:rPr lang="ko-KR" altLang="en-US" sz="1000" kern="0" spc="-350" baseline="0" dirty="0" err="1">
                          <a:solidFill>
                            <a:srgbClr val="000000"/>
                          </a:solidFill>
                          <a:effectLst/>
                          <a:ea typeface="맑은 고딕"/>
                        </a:rPr>
                        <a:t>대구가톨릭대</a:t>
                      </a:r>
                      <a:r>
                        <a:rPr lang="en-US" altLang="ko-KR" sz="1000" kern="0" spc="-350" baseline="0" dirty="0" smtClean="0">
                          <a:solidFill>
                            <a:srgbClr val="000000"/>
                          </a:solidFill>
                          <a:effectLst/>
                          <a:latin typeface="맑은 고딕"/>
                        </a:rPr>
                        <a:t>)</a:t>
                      </a: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현용호</a:t>
                      </a:r>
                      <a:r>
                        <a:rPr lang="en-US" altLang="ko-KR" sz="1000" kern="0" spc="-350" baseline="0" dirty="0" smtClean="0">
                          <a:solidFill>
                            <a:srgbClr val="000000"/>
                          </a:solidFill>
                          <a:effectLst/>
                          <a:latin typeface="맑은 고딕"/>
                        </a:rPr>
                        <a:t>(</a:t>
                      </a:r>
                      <a:r>
                        <a:rPr lang="ko-KR" altLang="en-US" sz="1000" kern="0" spc="-350" baseline="0" dirty="0" err="1">
                          <a:solidFill>
                            <a:srgbClr val="000000"/>
                          </a:solidFill>
                          <a:effectLst/>
                          <a:ea typeface="맑은 고딕"/>
                        </a:rPr>
                        <a:t>대구가톨릭대</a:t>
                      </a:r>
                      <a:r>
                        <a:rPr lang="en-US" altLang="ko-KR" sz="1000" kern="0" spc="-350" baseline="0" dirty="0" smtClean="0">
                          <a:solidFill>
                            <a:srgbClr val="000000"/>
                          </a:solidFill>
                          <a:effectLst/>
                          <a:latin typeface="맑은 고딕"/>
                        </a:rPr>
                        <a:t>)</a:t>
                      </a:r>
                    </a:p>
                    <a:p>
                      <a:pPr marL="0" marR="0" indent="0" algn="l" fontAlgn="ctr" latinLnBrk="0">
                        <a:lnSpc>
                          <a:spcPct val="100000"/>
                        </a:lnSpc>
                        <a:spcBef>
                          <a:spcPts val="0"/>
                        </a:spcBef>
                        <a:spcAft>
                          <a:spcPts val="0"/>
                        </a:spcAft>
                      </a:pPr>
                      <a:r>
                        <a:rPr lang="ko-KR" altLang="en-US" sz="1000" kern="0" spc="0" baseline="0" dirty="0" smtClean="0">
                          <a:solidFill>
                            <a:srgbClr val="000000"/>
                          </a:solidFill>
                          <a:effectLst/>
                          <a:latin typeface="맑은 고딕"/>
                        </a:rPr>
                        <a:t>남장현</a:t>
                      </a:r>
                      <a:r>
                        <a:rPr lang="en-US" altLang="ko-KR" sz="1000" kern="0" spc="0" baseline="0" dirty="0" smtClean="0">
                          <a:solidFill>
                            <a:srgbClr val="000000"/>
                          </a:solidFill>
                          <a:effectLst/>
                          <a:latin typeface="맑은 고딕"/>
                        </a:rPr>
                        <a:t>(</a:t>
                      </a:r>
                      <a:r>
                        <a:rPr lang="ko-KR" altLang="en-US" sz="1000" kern="0" spc="0" baseline="0" dirty="0" smtClean="0">
                          <a:solidFill>
                            <a:srgbClr val="000000"/>
                          </a:solidFill>
                          <a:effectLst/>
                          <a:latin typeface="맑은 고딕"/>
                        </a:rPr>
                        <a:t>경북대</a:t>
                      </a:r>
                      <a:r>
                        <a:rPr lang="en-US" altLang="ko-KR" sz="1000" kern="0" spc="-350" baseline="0" dirty="0" smtClean="0">
                          <a:solidFill>
                            <a:srgbClr val="000000"/>
                          </a:solidFill>
                          <a:effectLst/>
                          <a:latin typeface="맑은 고딕"/>
                        </a:rPr>
                        <a:t>)</a:t>
                      </a:r>
                      <a:endParaRPr lang="ko-KR" altLang="en-US" sz="1000" kern="0" spc="-350" baseline="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양정미</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구미대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latin typeface="맑은 고딕"/>
                        </a:rPr>
                        <a:t>이연분</a:t>
                      </a:r>
                      <a:r>
                        <a:rPr lang="en-US" altLang="ko-KR" sz="1000" kern="0" spc="0" dirty="0" smtClean="0">
                          <a:solidFill>
                            <a:srgbClr val="000000"/>
                          </a:solidFill>
                          <a:effectLst/>
                          <a:latin typeface="맑은 고딕"/>
                        </a:rPr>
                        <a:t>(</a:t>
                      </a:r>
                      <a:r>
                        <a:rPr lang="ko-KR" altLang="en-US" sz="1000" kern="0" spc="0" dirty="0" err="1" smtClean="0">
                          <a:solidFill>
                            <a:srgbClr val="000000"/>
                          </a:solidFill>
                          <a:effectLst/>
                          <a:latin typeface="맑은 고딕"/>
                        </a:rPr>
                        <a:t>영남대</a:t>
                      </a:r>
                      <a:r>
                        <a:rPr lang="en-US" altLang="ko-KR" sz="1000" kern="0" spc="0" dirty="0" smtClean="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항공사 승무원의 커뮤니케이션 만족이 직무열의</a:t>
                      </a:r>
                      <a:r>
                        <a:rPr lang="en-US" altLang="ko-KR" sz="1000" kern="0" spc="0" dirty="0">
                          <a:solidFill>
                            <a:schemeClr val="tx1"/>
                          </a:solidFill>
                          <a:effectLst/>
                          <a:latin typeface="맑은 고딕"/>
                        </a:rPr>
                        <a:t>, </a:t>
                      </a:r>
                      <a:r>
                        <a:rPr lang="ko-KR" altLang="en-US" sz="1000" kern="0" spc="0" dirty="0">
                          <a:solidFill>
                            <a:schemeClr val="tx1"/>
                          </a:solidFill>
                          <a:effectLst/>
                          <a:ea typeface="맑은 고딕"/>
                        </a:rPr>
                        <a:t>소진 및 조직시민행동에 미치는 영향에 관한 연구</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김기성</a:t>
                      </a:r>
                      <a:r>
                        <a:rPr lang="en-US" altLang="ko-KR" sz="1000" kern="0" spc="-350" baseline="0" dirty="0" smtClean="0">
                          <a:solidFill>
                            <a:srgbClr val="000000"/>
                          </a:solidFill>
                          <a:effectLst/>
                          <a:latin typeface="맑은 고딕"/>
                        </a:rPr>
                        <a:t>(</a:t>
                      </a:r>
                      <a:r>
                        <a:rPr lang="ko-KR" altLang="en-US" sz="1000" kern="0" spc="-350" baseline="0" dirty="0" err="1" smtClean="0">
                          <a:solidFill>
                            <a:srgbClr val="000000"/>
                          </a:solidFill>
                          <a:effectLst/>
                          <a:ea typeface="맑은 고딕"/>
                        </a:rPr>
                        <a:t>대구가톨릭대</a:t>
                      </a:r>
                      <a:r>
                        <a:rPr lang="en-US" altLang="ko-KR" sz="1000" kern="0" spc="-350" baseline="0" dirty="0" smtClean="0">
                          <a:solidFill>
                            <a:srgbClr val="000000"/>
                          </a:solidFill>
                          <a:effectLst/>
                          <a:latin typeface="맑은 고딕"/>
                        </a:rPr>
                        <a:t>)</a:t>
                      </a:r>
                      <a:endParaRPr lang="ko-KR" altLang="en-US" sz="1000" kern="0" spc="-350" baseline="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양정미</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구미대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김보경</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대구대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a:solidFill>
                            <a:schemeClr val="tx1"/>
                          </a:solidFill>
                          <a:effectLst/>
                          <a:ea typeface="맑은 고딕"/>
                        </a:rPr>
                        <a:t>컨벤션</a:t>
                      </a:r>
                      <a:r>
                        <a:rPr lang="ko-KR" altLang="en-US" sz="1000" kern="0" spc="0" dirty="0">
                          <a:solidFill>
                            <a:schemeClr val="tx1"/>
                          </a:solidFill>
                          <a:effectLst/>
                          <a:ea typeface="맑은 고딕"/>
                        </a:rPr>
                        <a:t> 서비스품질이 방문객 만족 및 이미지에 미치는 영향</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김병국</a:t>
                      </a:r>
                      <a:r>
                        <a:rPr lang="en-US" altLang="ko-KR" sz="1000" kern="0" spc="0" dirty="0">
                          <a:solidFill>
                            <a:srgbClr val="000000"/>
                          </a:solidFill>
                          <a:effectLst/>
                          <a:latin typeface="맑은 고딕"/>
                        </a:rPr>
                        <a:t>(</a:t>
                      </a:r>
                      <a:r>
                        <a:rPr lang="ko-KR" altLang="en-US" sz="1000" kern="0" spc="0" dirty="0">
                          <a:solidFill>
                            <a:srgbClr val="000000"/>
                          </a:solidFill>
                          <a:effectLst/>
                          <a:ea typeface="맑은 고딕"/>
                        </a:rPr>
                        <a:t>대구대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defTabSz="914146" rtl="0" eaLnBrk="1" fontAlgn="ctr" latinLnBrk="0" hangingPunct="1">
                        <a:lnSpc>
                          <a:spcPct val="100000"/>
                        </a:lnSpc>
                        <a:spcBef>
                          <a:spcPts val="0"/>
                        </a:spcBef>
                        <a:spcAft>
                          <a:spcPts val="0"/>
                        </a:spcAft>
                        <a:buClrTx/>
                        <a:buSzTx/>
                        <a:buFontTx/>
                        <a:buNone/>
                        <a:tabLst/>
                        <a:defRPr/>
                      </a:pPr>
                      <a:r>
                        <a:rPr lang="ko-KR" altLang="en-US" sz="1000" kern="0" spc="0" dirty="0" smtClean="0">
                          <a:solidFill>
                            <a:srgbClr val="000000"/>
                          </a:solidFill>
                          <a:effectLst/>
                          <a:latin typeface="+mn-lt"/>
                        </a:rPr>
                        <a:t>강상묵</a:t>
                      </a:r>
                      <a:r>
                        <a:rPr lang="en-US" altLang="ko-KR" sz="1000" kern="0" spc="-350" baseline="0" dirty="0" smtClean="0">
                          <a:solidFill>
                            <a:srgbClr val="000000"/>
                          </a:solidFill>
                          <a:effectLst/>
                          <a:latin typeface="+mn-lt"/>
                        </a:rPr>
                        <a:t>(</a:t>
                      </a:r>
                      <a:r>
                        <a:rPr lang="ko-KR" altLang="en-US" sz="1000" kern="0" spc="-350" baseline="0" dirty="0" err="1" smtClean="0">
                          <a:solidFill>
                            <a:srgbClr val="000000"/>
                          </a:solidFill>
                          <a:effectLst/>
                          <a:ea typeface="+mn-ea"/>
                        </a:rPr>
                        <a:t>대구가톨릭대</a:t>
                      </a:r>
                      <a:r>
                        <a:rPr lang="en-US" altLang="ko-KR" sz="1000" kern="0" spc="-350" baseline="0" dirty="0" smtClean="0">
                          <a:solidFill>
                            <a:srgbClr val="000000"/>
                          </a:solidFill>
                          <a:effectLst/>
                          <a:latin typeface="+mn-lt"/>
                        </a:rPr>
                        <a:t>)</a:t>
                      </a:r>
                      <a:endParaRPr lang="en-US" altLang="ko-KR" sz="1000" kern="0" spc="-150" dirty="0" smtClean="0">
                        <a:solidFill>
                          <a:srgbClr val="000000"/>
                        </a:solidFill>
                        <a:effectLst/>
                        <a:ea typeface="맑은 고딕"/>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김기성</a:t>
                      </a:r>
                      <a:r>
                        <a:rPr lang="en-US" altLang="ko-KR" sz="1000" kern="0" spc="-350" baseline="0" dirty="0" smtClean="0">
                          <a:solidFill>
                            <a:srgbClr val="000000"/>
                          </a:solidFill>
                          <a:effectLst/>
                          <a:latin typeface="+mn-lt"/>
                        </a:rPr>
                        <a:t>(</a:t>
                      </a:r>
                      <a:r>
                        <a:rPr lang="ko-KR" altLang="en-US" sz="1000" kern="0" spc="-350" baseline="0" dirty="0" err="1" smtClean="0">
                          <a:solidFill>
                            <a:srgbClr val="000000"/>
                          </a:solidFill>
                          <a:effectLst/>
                          <a:ea typeface="+mn-ea"/>
                        </a:rPr>
                        <a:t>대구가톨릭대</a:t>
                      </a:r>
                      <a:r>
                        <a:rPr lang="en-US" altLang="ko-KR" sz="1000" kern="0" spc="-350" baseline="0" dirty="0" smtClean="0">
                          <a:solidFill>
                            <a:srgbClr val="000000"/>
                          </a:solidFill>
                          <a:effectLst/>
                          <a:latin typeface="+mn-lt"/>
                        </a:rPr>
                        <a:t>)</a:t>
                      </a:r>
                      <a:endParaRPr lang="ko-KR" altLang="en-US" sz="1000" kern="0" spc="-150" dirty="0" smtClean="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pSp>
        <p:nvGrpSpPr>
          <p:cNvPr id="7" name="그룹 6"/>
          <p:cNvGrpSpPr/>
          <p:nvPr/>
        </p:nvGrpSpPr>
        <p:grpSpPr>
          <a:xfrm>
            <a:off x="-2023" y="38457"/>
            <a:ext cx="5471473" cy="566173"/>
            <a:chOff x="10470" y="4408545"/>
            <a:chExt cx="5358595" cy="522622"/>
          </a:xfrm>
        </p:grpSpPr>
        <p:sp>
          <p:nvSpPr>
            <p:cNvPr id="8" name="직사각형 7"/>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p:cNvSpPr/>
            <p:nvPr/>
          </p:nvSpPr>
          <p:spPr>
            <a:xfrm>
              <a:off x="10470" y="4408545"/>
              <a:ext cx="5358595" cy="426153"/>
            </a:xfrm>
            <a:prstGeom prst="rect">
              <a:avLst/>
            </a:prstGeom>
            <a:noFill/>
          </p:spPr>
          <p:txBody>
            <a:bodyPr wrap="square">
              <a:spAutoFit/>
            </a:bodyPr>
            <a:lstStyle/>
            <a:p>
              <a:r>
                <a:rPr lang="ko-KR" altLang="en-US" sz="2400" b="1" dirty="0" err="1" smtClean="0">
                  <a:solidFill>
                    <a:srgbClr val="002060"/>
                  </a:solidFill>
                </a:rPr>
                <a:t>전공분과별</a:t>
              </a:r>
              <a:r>
                <a:rPr lang="ko-KR" altLang="en-US" sz="2400" b="1" dirty="0" smtClean="0">
                  <a:solidFill>
                    <a:srgbClr val="002060"/>
                  </a:solidFill>
                </a:rPr>
                <a:t> 프로그램 안내</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슬라이드 번호 개체 틀 1"/>
          <p:cNvSpPr>
            <a:spLocks noGrp="1"/>
          </p:cNvSpPr>
          <p:nvPr>
            <p:ph type="sldNum" sz="quarter" idx="12"/>
          </p:nvPr>
        </p:nvSpPr>
        <p:spPr/>
        <p:txBody>
          <a:bodyPr/>
          <a:lstStyle/>
          <a:p>
            <a:fld id="{84A5A0CE-9E8F-4518-A53B-FECD1FF9E382}" type="slidenum">
              <a:rPr lang="ko-KR" altLang="en-US" smtClean="0"/>
              <a:t>11</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그룹 2"/>
          <p:cNvGrpSpPr/>
          <p:nvPr/>
        </p:nvGrpSpPr>
        <p:grpSpPr>
          <a:xfrm>
            <a:off x="-2023" y="38461"/>
            <a:ext cx="5471473" cy="566177"/>
            <a:chOff x="10470" y="4408542"/>
            <a:chExt cx="5358595" cy="522625"/>
          </a:xfrm>
        </p:grpSpPr>
        <p:sp>
          <p:nvSpPr>
            <p:cNvPr id="4" name="직사각형 3"/>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p:cNvSpPr/>
            <p:nvPr/>
          </p:nvSpPr>
          <p:spPr>
            <a:xfrm>
              <a:off x="10470" y="4408542"/>
              <a:ext cx="5358595" cy="426152"/>
            </a:xfrm>
            <a:prstGeom prst="rect">
              <a:avLst/>
            </a:prstGeom>
            <a:noFill/>
          </p:spPr>
          <p:txBody>
            <a:bodyPr wrap="square">
              <a:spAutoFit/>
            </a:bodyPr>
            <a:lstStyle/>
            <a:p>
              <a:r>
                <a:rPr lang="ko-KR" altLang="en-US" sz="2400" b="1" dirty="0">
                  <a:solidFill>
                    <a:srgbClr val="002060"/>
                  </a:solidFill>
                </a:rPr>
                <a:t> </a:t>
              </a:r>
              <a:r>
                <a:rPr lang="en-US" altLang="ko-KR" sz="2400" b="1" dirty="0" smtClean="0">
                  <a:solidFill>
                    <a:srgbClr val="002060"/>
                  </a:solidFill>
                </a:rPr>
                <a:t>2014</a:t>
              </a:r>
              <a:r>
                <a:rPr lang="ko-KR" altLang="en-US" sz="2400" b="1" dirty="0" smtClean="0">
                  <a:solidFill>
                    <a:srgbClr val="002060"/>
                  </a:solidFill>
                </a:rPr>
                <a:t>년 사업 추진 현황</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9" name="표 8"/>
          <p:cNvGraphicFramePr>
            <a:graphicFrameLocks noGrp="1"/>
          </p:cNvGraphicFramePr>
          <p:nvPr>
            <p:extLst>
              <p:ext uri="{D42A27DB-BD31-4B8C-83A1-F6EECF244321}">
                <p14:modId xmlns:p14="http://schemas.microsoft.com/office/powerpoint/2010/main" val="2727350472"/>
              </p:ext>
            </p:extLst>
          </p:nvPr>
        </p:nvGraphicFramePr>
        <p:xfrm>
          <a:off x="365375" y="1395928"/>
          <a:ext cx="6127250" cy="7757160"/>
        </p:xfrm>
        <a:graphic>
          <a:graphicData uri="http://schemas.openxmlformats.org/drawingml/2006/table">
            <a:tbl>
              <a:tblPr firstRow="1" bandRow="1">
                <a:tableStyleId>{2D5ABB26-0587-4C30-8999-92F81FD0307C}</a:tableStyleId>
              </a:tblPr>
              <a:tblGrid>
                <a:gridCol w="1708436"/>
                <a:gridCol w="4418814"/>
              </a:tblGrid>
              <a:tr h="420491">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dirty="0" smtClean="0">
                          <a:solidFill>
                            <a:schemeClr val="tx1"/>
                          </a:solidFill>
                          <a:effectLst/>
                          <a:latin typeface="+mn-lt"/>
                          <a:ea typeface="+mn-ea"/>
                          <a:cs typeface="+mn-cs"/>
                        </a:rPr>
                        <a:t>제</a:t>
                      </a:r>
                      <a:r>
                        <a:rPr lang="en-US" altLang="ko-KR" sz="1100" b="1" kern="1200" dirty="0" smtClean="0">
                          <a:solidFill>
                            <a:schemeClr val="tx1"/>
                          </a:solidFill>
                          <a:effectLst/>
                          <a:latin typeface="+mn-lt"/>
                          <a:ea typeface="+mn-ea"/>
                          <a:cs typeface="+mn-cs"/>
                        </a:rPr>
                        <a:t>1</a:t>
                      </a:r>
                      <a:r>
                        <a:rPr lang="ko-KR" altLang="en-US" sz="1100" b="1" kern="1200" dirty="0" smtClean="0">
                          <a:solidFill>
                            <a:schemeClr val="tx1"/>
                          </a:solidFill>
                          <a:effectLst/>
                          <a:latin typeface="+mn-lt"/>
                          <a:ea typeface="+mn-ea"/>
                          <a:cs typeface="+mn-cs"/>
                        </a:rPr>
                        <a:t>차 회장단 회의</a:t>
                      </a:r>
                      <a:endParaRPr lang="ko-KR" altLang="en-US" sz="1100" kern="1200" dirty="0" smtClean="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2</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14</a:t>
                      </a:r>
                      <a:r>
                        <a:rPr lang="ko-KR" altLang="en-US" sz="1100" kern="1200" dirty="0" smtClean="0">
                          <a:solidFill>
                            <a:schemeClr val="tx1"/>
                          </a:solidFill>
                          <a:effectLst/>
                          <a:latin typeface="+mn-lt"/>
                          <a:ea typeface="+mn-ea"/>
                          <a:cs typeface="+mn-cs"/>
                        </a:rPr>
                        <a:t>일 오전 </a:t>
                      </a:r>
                      <a:r>
                        <a:rPr lang="en-US" altLang="ko-KR" sz="1100" kern="1200" dirty="0" smtClean="0">
                          <a:solidFill>
                            <a:schemeClr val="tx1"/>
                          </a:solidFill>
                          <a:effectLst/>
                          <a:latin typeface="+mn-lt"/>
                          <a:ea typeface="+mn-ea"/>
                          <a:cs typeface="+mn-cs"/>
                        </a:rPr>
                        <a:t>11</a:t>
                      </a:r>
                      <a:r>
                        <a:rPr lang="ko-KR" altLang="en-US" sz="1100" kern="1200" dirty="0" smtClean="0">
                          <a:solidFill>
                            <a:schemeClr val="tx1"/>
                          </a:solidFill>
                          <a:effectLst/>
                          <a:latin typeface="+mn-lt"/>
                          <a:ea typeface="+mn-ea"/>
                          <a:cs typeface="+mn-cs"/>
                        </a:rPr>
                        <a:t>시</a:t>
                      </a: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장소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대전 유성호텔</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총 </a:t>
                      </a:r>
                      <a:r>
                        <a:rPr lang="en-US" altLang="ko-KR" sz="1100" kern="1200" dirty="0" smtClean="0">
                          <a:solidFill>
                            <a:schemeClr val="tx1"/>
                          </a:solidFill>
                          <a:effectLst/>
                          <a:latin typeface="+mn-lt"/>
                          <a:ea typeface="+mn-ea"/>
                          <a:cs typeface="+mn-cs"/>
                        </a:rPr>
                        <a:t>25</a:t>
                      </a:r>
                      <a:r>
                        <a:rPr lang="ko-KR" altLang="en-US" sz="1100" kern="1200" dirty="0" smtClean="0">
                          <a:solidFill>
                            <a:schemeClr val="tx1"/>
                          </a:solidFill>
                          <a:effectLst/>
                          <a:latin typeface="+mn-lt"/>
                          <a:ea typeface="+mn-ea"/>
                          <a:cs typeface="+mn-cs"/>
                        </a:rPr>
                        <a:t>명 참석</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주요내용</a:t>
                      </a:r>
                      <a:endParaRPr lang="en-US" altLang="ko-KR" sz="1100" kern="1200" dirty="0" smtClean="0">
                        <a:solidFill>
                          <a:schemeClr val="tx1"/>
                        </a:solidFill>
                        <a:effectLst/>
                        <a:latin typeface="+mn-lt"/>
                        <a:ea typeface="+mn-ea"/>
                        <a:cs typeface="+mn-cs"/>
                      </a:endParaRP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신년인사</a:t>
                      </a: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회장단 소개</a:t>
                      </a: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임원진 구성</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안</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학회활동 및 사업계획</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안</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marL="0" indent="0" fontAlgn="base" latinLnBrk="1">
                        <a:buFontTx/>
                        <a:buNone/>
                      </a:pP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학회예산</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안</a:t>
                      </a:r>
                      <a:r>
                        <a:rPr lang="en-US" altLang="ko-KR" sz="1100" kern="1200" dirty="0" smtClean="0">
                          <a:solidFill>
                            <a:schemeClr val="tx1"/>
                          </a:solidFill>
                          <a:effectLst/>
                          <a:latin typeface="+mn-lt"/>
                          <a:ea typeface="+mn-ea"/>
                          <a:cs typeface="+mn-cs"/>
                        </a:rPr>
                        <a:t>)</a:t>
                      </a:r>
                    </a:p>
                    <a:p>
                      <a:pPr marL="0" marR="0" indent="0" algn="l" defTabSz="914146" rtl="0" eaLnBrk="1" fontAlgn="base" latinLnBrk="1" hangingPunct="1">
                        <a:lnSpc>
                          <a:spcPct val="100000"/>
                        </a:lnSpc>
                        <a:spcBef>
                          <a:spcPts val="0"/>
                        </a:spcBef>
                        <a:spcAft>
                          <a:spcPts val="0"/>
                        </a:spcAft>
                        <a:buClrTx/>
                        <a:buSzTx/>
                        <a:buFontTx/>
                        <a:buNone/>
                        <a:tabLst/>
                        <a:defRPr/>
                      </a:pP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편집위원장 편집 방침</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안</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보고</a:t>
                      </a: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0">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dirty="0" smtClean="0">
                          <a:solidFill>
                            <a:schemeClr val="tx1"/>
                          </a:solidFill>
                          <a:effectLst/>
                          <a:latin typeface="+mn-lt"/>
                          <a:ea typeface="+mn-ea"/>
                          <a:cs typeface="+mn-cs"/>
                        </a:rPr>
                        <a:t>학술저작권료</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fontAlgn="base" latinLnBrk="1"/>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교보문고</a:t>
                      </a:r>
                      <a:r>
                        <a:rPr lang="ko-KR" altLang="en-US" sz="1100" kern="1200" dirty="0" smtClean="0">
                          <a:solidFill>
                            <a:schemeClr val="tx1"/>
                          </a:solidFill>
                          <a:effectLst/>
                          <a:latin typeface="+mn-lt"/>
                          <a:ea typeface="+mn-ea"/>
                          <a:cs typeface="+mn-cs"/>
                        </a:rPr>
                        <a:t> 저작권료 지급받음 </a:t>
                      </a:r>
                      <a:r>
                        <a:rPr lang="en-US" altLang="ko-KR" sz="1100" kern="1200" dirty="0" smtClean="0">
                          <a:solidFill>
                            <a:schemeClr val="tx1"/>
                          </a:solidFill>
                          <a:effectLst/>
                          <a:latin typeface="+mn-lt"/>
                          <a:ea typeface="+mn-ea"/>
                          <a:cs typeface="+mn-cs"/>
                        </a:rPr>
                        <a:t>(4,593,750</a:t>
                      </a:r>
                      <a:r>
                        <a:rPr lang="ko-KR" altLang="en-US" sz="1100" kern="1200" dirty="0" smtClean="0">
                          <a:solidFill>
                            <a:schemeClr val="tx1"/>
                          </a:solidFill>
                          <a:effectLst/>
                          <a:latin typeface="+mn-lt"/>
                          <a:ea typeface="+mn-ea"/>
                          <a:cs typeface="+mn-cs"/>
                        </a:rPr>
                        <a:t>원</a:t>
                      </a:r>
                      <a:r>
                        <a:rPr lang="en-US" altLang="ko-KR" sz="1100" kern="1200" dirty="0" smtClean="0">
                          <a:solidFill>
                            <a:schemeClr val="tx1"/>
                          </a:solidFill>
                          <a:effectLst/>
                          <a:latin typeface="+mn-lt"/>
                          <a:ea typeface="+mn-ea"/>
                          <a:cs typeface="+mn-cs"/>
                        </a:rPr>
                        <a:t>)</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198345">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dirty="0" smtClean="0">
                          <a:solidFill>
                            <a:schemeClr val="tx1"/>
                          </a:solidFill>
                          <a:effectLst/>
                          <a:latin typeface="+mn-lt"/>
                          <a:ea typeface="+mn-ea"/>
                          <a:cs typeface="+mn-cs"/>
                        </a:rPr>
                        <a:t>한국연구재단 사업신청</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추계국제학술대회 지원사업 신청</a:t>
                      </a: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온라인논문투고</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심사시스템 사용 신청</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0">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dirty="0" smtClean="0">
                          <a:solidFill>
                            <a:schemeClr val="tx1"/>
                          </a:solidFill>
                          <a:effectLst/>
                          <a:latin typeface="+mn-lt"/>
                          <a:ea typeface="+mn-ea"/>
                          <a:cs typeface="+mn-cs"/>
                        </a:rPr>
                        <a:t>서비스 연장</a:t>
                      </a:r>
                      <a:endParaRPr lang="ko-KR" altLang="en-US" sz="1100" kern="1200" dirty="0" smtClean="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fontAlgn="base" latinLnBrk="1"/>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웹호스팅</a:t>
                      </a:r>
                      <a:r>
                        <a:rPr lang="ko-KR" altLang="en-US" sz="1100" kern="1200" dirty="0" smtClean="0">
                          <a:solidFill>
                            <a:schemeClr val="tx1"/>
                          </a:solidFill>
                          <a:effectLst/>
                          <a:latin typeface="+mn-lt"/>
                          <a:ea typeface="+mn-ea"/>
                          <a:cs typeface="+mn-cs"/>
                        </a:rPr>
                        <a:t> 서비스 제공업체 </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나누미넷</a:t>
                      </a:r>
                      <a:endParaRPr lang="ko-KR" altLang="en-US" sz="1100" kern="1200" dirty="0" smtClean="0">
                        <a:solidFill>
                          <a:schemeClr val="tx1"/>
                        </a:solidFill>
                        <a:effectLst/>
                        <a:latin typeface="+mn-lt"/>
                        <a:ea typeface="+mn-ea"/>
                        <a:cs typeface="+mn-cs"/>
                      </a:endParaRPr>
                    </a:p>
                    <a:p>
                      <a:pPr fontAlgn="base" latinLnBrk="1"/>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4</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21</a:t>
                      </a:r>
                      <a:r>
                        <a:rPr lang="ko-KR" altLang="en-US" sz="1100" kern="1200" dirty="0" smtClean="0">
                          <a:solidFill>
                            <a:schemeClr val="tx1"/>
                          </a:solidFill>
                          <a:effectLst/>
                          <a:latin typeface="+mn-lt"/>
                          <a:ea typeface="+mn-ea"/>
                          <a:cs typeface="+mn-cs"/>
                        </a:rPr>
                        <a:t>일자로 기존 </a:t>
                      </a:r>
                      <a:r>
                        <a:rPr lang="ko-KR" altLang="en-US" sz="1100" kern="1200" dirty="0" err="1" smtClean="0">
                          <a:solidFill>
                            <a:schemeClr val="tx1"/>
                          </a:solidFill>
                          <a:effectLst/>
                          <a:latin typeface="+mn-lt"/>
                          <a:ea typeface="+mn-ea"/>
                          <a:cs typeface="+mn-cs"/>
                        </a:rPr>
                        <a:t>웹호스팅</a:t>
                      </a:r>
                      <a:r>
                        <a:rPr lang="ko-KR" altLang="en-US" sz="1100" kern="1200" dirty="0" smtClean="0">
                          <a:solidFill>
                            <a:schemeClr val="tx1"/>
                          </a:solidFill>
                          <a:effectLst/>
                          <a:latin typeface="+mn-lt"/>
                          <a:ea typeface="+mn-ea"/>
                          <a:cs typeface="+mn-cs"/>
                        </a:rPr>
                        <a:t> 서비스 만료</a:t>
                      </a:r>
                    </a:p>
                    <a:p>
                      <a:pPr fontAlgn="base" latinLnBrk="1"/>
                      <a:r>
                        <a:rPr lang="en-US" altLang="ko-KR" sz="1100" kern="1200" dirty="0" smtClean="0">
                          <a:solidFill>
                            <a:schemeClr val="tx1"/>
                          </a:solidFill>
                          <a:effectLst/>
                          <a:latin typeface="+mn-lt"/>
                          <a:ea typeface="+mn-ea"/>
                          <a:cs typeface="+mn-cs"/>
                        </a:rPr>
                        <a:t>• </a:t>
                      </a:r>
                      <a:r>
                        <a:rPr lang="ko-KR" altLang="en-US" sz="1100" kern="1200" spc="-150" dirty="0" err="1" smtClean="0">
                          <a:solidFill>
                            <a:schemeClr val="tx1"/>
                          </a:solidFill>
                          <a:effectLst/>
                          <a:latin typeface="+mn-lt"/>
                          <a:ea typeface="+mn-ea"/>
                          <a:cs typeface="+mn-cs"/>
                        </a:rPr>
                        <a:t>웹호스팅</a:t>
                      </a:r>
                      <a:r>
                        <a:rPr lang="ko-KR" altLang="en-US" sz="1100" kern="1200" spc="-150" dirty="0" smtClean="0">
                          <a:solidFill>
                            <a:schemeClr val="tx1"/>
                          </a:solidFill>
                          <a:effectLst/>
                          <a:latin typeface="+mn-lt"/>
                          <a:ea typeface="+mn-ea"/>
                          <a:cs typeface="+mn-cs"/>
                        </a:rPr>
                        <a:t> 서비스</a:t>
                      </a:r>
                      <a:r>
                        <a:rPr lang="ko-KR" altLang="en-US" sz="1100" kern="1200" dirty="0" smtClean="0">
                          <a:solidFill>
                            <a:schemeClr val="tx1"/>
                          </a:solidFill>
                          <a:effectLst/>
                          <a:latin typeface="+mn-lt"/>
                          <a:ea typeface="+mn-ea"/>
                          <a:cs typeface="+mn-cs"/>
                        </a:rPr>
                        <a:t> </a:t>
                      </a:r>
                      <a:r>
                        <a:rPr lang="en-US" altLang="ko-KR" sz="1100" kern="1200" dirty="0" smtClean="0">
                          <a:solidFill>
                            <a:schemeClr val="tx1"/>
                          </a:solidFill>
                          <a:effectLst/>
                          <a:latin typeface="+mn-lt"/>
                          <a:ea typeface="+mn-ea"/>
                          <a:cs typeface="+mn-cs"/>
                        </a:rPr>
                        <a:t>6</a:t>
                      </a:r>
                      <a:r>
                        <a:rPr lang="ko-KR" altLang="en-US" sz="1100" kern="1200" dirty="0" smtClean="0">
                          <a:solidFill>
                            <a:schemeClr val="tx1"/>
                          </a:solidFill>
                          <a:effectLst/>
                          <a:latin typeface="+mn-lt"/>
                          <a:ea typeface="+mn-ea"/>
                          <a:cs typeface="+mn-cs"/>
                        </a:rPr>
                        <a:t>개월 연장</a:t>
                      </a:r>
                    </a:p>
                    <a:p>
                      <a:pPr fontAlgn="base" latinLnBrk="1"/>
                      <a:r>
                        <a:rPr lang="en-US" altLang="ko-KR" sz="1100" kern="1200" dirty="0" smtClean="0">
                          <a:solidFill>
                            <a:schemeClr val="tx1"/>
                          </a:solidFill>
                          <a:effectLst/>
                          <a:latin typeface="+mn-lt"/>
                          <a:ea typeface="+mn-ea"/>
                          <a:cs typeface="+mn-cs"/>
                        </a:rPr>
                        <a:t>• </a:t>
                      </a:r>
                      <a:r>
                        <a:rPr lang="ko-KR" altLang="en-US" sz="1100" kern="1200" spc="-150" dirty="0" err="1" smtClean="0">
                          <a:solidFill>
                            <a:schemeClr val="tx1"/>
                          </a:solidFill>
                          <a:effectLst/>
                          <a:latin typeface="+mn-lt"/>
                          <a:ea typeface="+mn-ea"/>
                          <a:cs typeface="+mn-cs"/>
                        </a:rPr>
                        <a:t>웹호스팅</a:t>
                      </a:r>
                      <a:r>
                        <a:rPr lang="ko-KR" altLang="en-US" sz="1100" kern="1200" spc="-150" dirty="0" smtClean="0">
                          <a:solidFill>
                            <a:schemeClr val="tx1"/>
                          </a:solidFill>
                          <a:effectLst/>
                          <a:latin typeface="+mn-lt"/>
                          <a:ea typeface="+mn-ea"/>
                          <a:cs typeface="+mn-cs"/>
                        </a:rPr>
                        <a:t> 서비스 적용기간</a:t>
                      </a:r>
                      <a:r>
                        <a:rPr lang="ko-KR" altLang="en-US" sz="1100" kern="1200" dirty="0" smtClean="0">
                          <a:solidFill>
                            <a:schemeClr val="tx1"/>
                          </a:solidFill>
                          <a:effectLst/>
                          <a:latin typeface="+mn-lt"/>
                          <a:ea typeface="+mn-ea"/>
                          <a:cs typeface="+mn-cs"/>
                        </a:rPr>
                        <a:t> </a:t>
                      </a:r>
                      <a:r>
                        <a:rPr lang="en-US" altLang="ko-KR" sz="1100" kern="1200" dirty="0" smtClean="0">
                          <a:solidFill>
                            <a:schemeClr val="tx1"/>
                          </a:solidFill>
                          <a:effectLst/>
                          <a:latin typeface="+mn-lt"/>
                          <a:ea typeface="+mn-ea"/>
                          <a:cs typeface="+mn-cs"/>
                        </a:rPr>
                        <a:t>: 2014.04.22.-2014.09.21</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0">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en-US" altLang="ko-KR" sz="1100" b="1" kern="1200" dirty="0" smtClean="0">
                          <a:solidFill>
                            <a:schemeClr val="tx1"/>
                          </a:solidFill>
                          <a:effectLst/>
                          <a:latin typeface="+mn-lt"/>
                          <a:ea typeface="+mn-ea"/>
                          <a:cs typeface="+mn-cs"/>
                        </a:rPr>
                        <a:t>2014</a:t>
                      </a:r>
                      <a:r>
                        <a:rPr lang="ko-KR" altLang="en-US" sz="1100" b="1" kern="1200" dirty="0" smtClean="0">
                          <a:solidFill>
                            <a:schemeClr val="tx1"/>
                          </a:solidFill>
                          <a:effectLst/>
                          <a:latin typeface="+mn-lt"/>
                          <a:ea typeface="+mn-ea"/>
                          <a:cs typeface="+mn-cs"/>
                        </a:rPr>
                        <a:t>년도</a:t>
                      </a:r>
                      <a:endParaRPr lang="en-US" altLang="ko-KR" sz="1100" b="1" kern="1200" dirty="0" smtClean="0">
                        <a:solidFill>
                          <a:schemeClr val="tx1"/>
                        </a:solidFill>
                        <a:effectLst/>
                        <a:latin typeface="+mn-lt"/>
                        <a:ea typeface="+mn-ea"/>
                        <a:cs typeface="+mn-cs"/>
                      </a:endParaRPr>
                    </a:p>
                    <a:p>
                      <a:pPr marL="0" marR="0" indent="0" algn="l" defTabSz="914146" rtl="0" eaLnBrk="1" fontAlgn="auto" latinLnBrk="1" hangingPunct="1">
                        <a:lnSpc>
                          <a:spcPct val="100000"/>
                        </a:lnSpc>
                        <a:spcBef>
                          <a:spcPts val="0"/>
                        </a:spcBef>
                        <a:spcAft>
                          <a:spcPts val="0"/>
                        </a:spcAft>
                        <a:buClrTx/>
                        <a:buSzTx/>
                        <a:buFontTx/>
                        <a:buNone/>
                        <a:tabLst/>
                        <a:defRPr/>
                      </a:pPr>
                      <a:r>
                        <a:rPr lang="en-US" altLang="ko-KR" sz="1100" b="1" kern="1200" dirty="0" smtClean="0">
                          <a:solidFill>
                            <a:schemeClr val="tx1"/>
                          </a:solidFill>
                          <a:effectLst/>
                          <a:latin typeface="+mn-lt"/>
                          <a:ea typeface="+mn-ea"/>
                          <a:cs typeface="+mn-cs"/>
                        </a:rPr>
                        <a:t>(</a:t>
                      </a:r>
                      <a:r>
                        <a:rPr lang="ko-KR" altLang="en-US" sz="1100" b="1" kern="1200" dirty="0" smtClean="0">
                          <a:solidFill>
                            <a:schemeClr val="tx1"/>
                          </a:solidFill>
                          <a:effectLst/>
                          <a:latin typeface="+mn-lt"/>
                          <a:ea typeface="+mn-ea"/>
                          <a:cs typeface="+mn-cs"/>
                        </a:rPr>
                        <a:t>사</a:t>
                      </a:r>
                      <a:r>
                        <a:rPr lang="en-US" altLang="ko-KR" sz="1100" b="1" kern="1200" dirty="0" smtClean="0">
                          <a:solidFill>
                            <a:schemeClr val="tx1"/>
                          </a:solidFill>
                          <a:effectLst/>
                          <a:latin typeface="+mn-lt"/>
                          <a:ea typeface="+mn-ea"/>
                          <a:cs typeface="+mn-cs"/>
                        </a:rPr>
                        <a:t>)</a:t>
                      </a:r>
                      <a:r>
                        <a:rPr lang="ko-KR" altLang="en-US" sz="1100" b="1" kern="1200" dirty="0" smtClean="0">
                          <a:solidFill>
                            <a:schemeClr val="tx1"/>
                          </a:solidFill>
                          <a:effectLst/>
                          <a:latin typeface="+mn-lt"/>
                          <a:ea typeface="+mn-ea"/>
                          <a:cs typeface="+mn-cs"/>
                        </a:rPr>
                        <a:t>한국경영교육학회 </a:t>
                      </a:r>
                      <a:endParaRPr lang="en-US" altLang="ko-KR" sz="1100" b="1" kern="1200" dirty="0" smtClean="0">
                        <a:solidFill>
                          <a:schemeClr val="tx1"/>
                        </a:solidFill>
                        <a:effectLst/>
                        <a:latin typeface="+mn-lt"/>
                        <a:ea typeface="+mn-ea"/>
                        <a:cs typeface="+mn-cs"/>
                      </a:endParaRPr>
                    </a:p>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dirty="0" smtClean="0">
                          <a:solidFill>
                            <a:schemeClr val="tx1"/>
                          </a:solidFill>
                          <a:effectLst/>
                          <a:latin typeface="+mn-lt"/>
                          <a:ea typeface="+mn-ea"/>
                          <a:cs typeface="+mn-cs"/>
                        </a:rPr>
                        <a:t>임원 연수회 개최</a:t>
                      </a:r>
                      <a:endParaRPr lang="ko-KR" altLang="en-US" sz="1100" kern="1200" dirty="0" smtClean="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 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5</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2</a:t>
                      </a:r>
                      <a:r>
                        <a:rPr lang="ko-KR" altLang="en-US" sz="1100" kern="1200" dirty="0" smtClean="0">
                          <a:solidFill>
                            <a:schemeClr val="tx1"/>
                          </a:solidFill>
                          <a:effectLst/>
                          <a:latin typeface="+mn-lt"/>
                          <a:ea typeface="+mn-ea"/>
                          <a:cs typeface="+mn-cs"/>
                        </a:rPr>
                        <a:t>일 </a:t>
                      </a:r>
                      <a:r>
                        <a:rPr lang="en-US" altLang="ko-KR" sz="1100" kern="1200" dirty="0" smtClean="0">
                          <a:solidFill>
                            <a:schemeClr val="tx1"/>
                          </a:solidFill>
                          <a:effectLst/>
                          <a:latin typeface="+mn-lt"/>
                          <a:ea typeface="+mn-ea"/>
                          <a:cs typeface="+mn-cs"/>
                        </a:rPr>
                        <a:t>13</a:t>
                      </a:r>
                      <a:r>
                        <a:rPr lang="ko-KR" altLang="en-US" sz="1100" kern="1200" dirty="0" smtClean="0">
                          <a:solidFill>
                            <a:schemeClr val="tx1"/>
                          </a:solidFill>
                          <a:effectLst/>
                          <a:latin typeface="+mn-lt"/>
                          <a:ea typeface="+mn-ea"/>
                          <a:cs typeface="+mn-cs"/>
                        </a:rPr>
                        <a:t>시</a:t>
                      </a:r>
                      <a:r>
                        <a:rPr lang="en-US" altLang="ko-KR" sz="1100" kern="1200" dirty="0" smtClean="0">
                          <a:solidFill>
                            <a:schemeClr val="tx1"/>
                          </a:solidFill>
                          <a:effectLst/>
                          <a:latin typeface="+mn-lt"/>
                          <a:ea typeface="+mn-ea"/>
                          <a:cs typeface="+mn-cs"/>
                        </a:rPr>
                        <a:t>-22</a:t>
                      </a:r>
                      <a:r>
                        <a:rPr lang="ko-KR" altLang="en-US" sz="1100" kern="1200" dirty="0" smtClean="0">
                          <a:solidFill>
                            <a:schemeClr val="tx1"/>
                          </a:solidFill>
                          <a:effectLst/>
                          <a:latin typeface="+mn-lt"/>
                          <a:ea typeface="+mn-ea"/>
                          <a:cs typeface="+mn-cs"/>
                        </a:rPr>
                        <a:t>시</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장 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포항 </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총 </a:t>
                      </a:r>
                      <a:r>
                        <a:rPr lang="en-US" altLang="ko-KR" sz="1100" kern="1200" dirty="0" smtClean="0">
                          <a:solidFill>
                            <a:schemeClr val="tx1"/>
                          </a:solidFill>
                          <a:effectLst/>
                          <a:latin typeface="+mn-lt"/>
                          <a:ea typeface="+mn-ea"/>
                          <a:cs typeface="+mn-cs"/>
                        </a:rPr>
                        <a:t>55</a:t>
                      </a:r>
                      <a:r>
                        <a:rPr lang="ko-KR" altLang="en-US" sz="1100" kern="1200" dirty="0" smtClean="0">
                          <a:solidFill>
                            <a:schemeClr val="tx1"/>
                          </a:solidFill>
                          <a:effectLst/>
                          <a:latin typeface="+mn-lt"/>
                          <a:ea typeface="+mn-ea"/>
                          <a:cs typeface="+mn-cs"/>
                        </a:rPr>
                        <a:t>명 참석</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주요내용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산업체 견학</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포스코</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포웰</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후 원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포웰</a:t>
                      </a:r>
                      <a:endParaRPr lang="ko-KR" altLang="en-US" sz="1100" kern="1200" dirty="0" smtClean="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0">
                <a:tc>
                  <a:txBody>
                    <a:bodyPr/>
                    <a:lstStyle/>
                    <a:p>
                      <a:pPr algn="l" latinLnBrk="1"/>
                      <a:r>
                        <a:rPr lang="en-US" altLang="ko-KR" sz="1100" b="1" kern="1200" dirty="0" smtClean="0">
                          <a:solidFill>
                            <a:schemeClr val="tx1"/>
                          </a:solidFill>
                          <a:effectLst/>
                          <a:latin typeface="+mn-lt"/>
                          <a:ea typeface="+mn-ea"/>
                          <a:cs typeface="+mn-cs"/>
                        </a:rPr>
                        <a:t>2014</a:t>
                      </a:r>
                      <a:r>
                        <a:rPr lang="ko-KR" altLang="en-US" sz="1100" b="1" kern="1200" dirty="0" smtClean="0">
                          <a:solidFill>
                            <a:schemeClr val="tx1"/>
                          </a:solidFill>
                          <a:effectLst/>
                          <a:latin typeface="+mn-lt"/>
                          <a:ea typeface="+mn-ea"/>
                          <a:cs typeface="+mn-cs"/>
                        </a:rPr>
                        <a:t>년도</a:t>
                      </a:r>
                      <a:endParaRPr lang="en-US" altLang="ko-KR" sz="1100" b="1" kern="1200" dirty="0" smtClean="0">
                        <a:solidFill>
                          <a:schemeClr val="tx1"/>
                        </a:solidFill>
                        <a:effectLst/>
                        <a:latin typeface="+mn-lt"/>
                        <a:ea typeface="+mn-ea"/>
                        <a:cs typeface="+mn-cs"/>
                      </a:endParaRPr>
                    </a:p>
                    <a:p>
                      <a:pPr algn="l" latinLnBrk="1"/>
                      <a:r>
                        <a:rPr lang="en-US" altLang="ko-KR" sz="1100" b="1" kern="1200" dirty="0" smtClean="0">
                          <a:solidFill>
                            <a:schemeClr val="tx1"/>
                          </a:solidFill>
                          <a:effectLst/>
                          <a:latin typeface="+mn-lt"/>
                          <a:ea typeface="+mn-ea"/>
                          <a:cs typeface="+mn-cs"/>
                        </a:rPr>
                        <a:t>(</a:t>
                      </a:r>
                      <a:r>
                        <a:rPr lang="ko-KR" altLang="en-US" sz="1100" b="1" kern="1200" dirty="0" smtClean="0">
                          <a:solidFill>
                            <a:schemeClr val="tx1"/>
                          </a:solidFill>
                          <a:effectLst/>
                          <a:latin typeface="+mn-lt"/>
                          <a:ea typeface="+mn-ea"/>
                          <a:cs typeface="+mn-cs"/>
                        </a:rPr>
                        <a:t>사</a:t>
                      </a:r>
                      <a:r>
                        <a:rPr lang="en-US" altLang="ko-KR" sz="1100" b="1" kern="1200" dirty="0" smtClean="0">
                          <a:solidFill>
                            <a:schemeClr val="tx1"/>
                          </a:solidFill>
                          <a:effectLst/>
                          <a:latin typeface="+mn-lt"/>
                          <a:ea typeface="+mn-ea"/>
                          <a:cs typeface="+mn-cs"/>
                        </a:rPr>
                        <a:t>)</a:t>
                      </a:r>
                      <a:r>
                        <a:rPr lang="ko-KR" altLang="en-US" sz="1100" b="1" kern="1200" dirty="0" smtClean="0">
                          <a:solidFill>
                            <a:schemeClr val="tx1"/>
                          </a:solidFill>
                          <a:effectLst/>
                          <a:latin typeface="+mn-lt"/>
                          <a:ea typeface="+mn-ea"/>
                          <a:cs typeface="+mn-cs"/>
                        </a:rPr>
                        <a:t>한국경영교육학회 </a:t>
                      </a:r>
                      <a:endParaRPr lang="en-US" altLang="ko-KR" sz="1100" b="1" kern="1200" dirty="0" smtClean="0">
                        <a:solidFill>
                          <a:schemeClr val="tx1"/>
                        </a:solidFill>
                        <a:effectLst/>
                        <a:latin typeface="+mn-lt"/>
                        <a:ea typeface="+mn-ea"/>
                        <a:cs typeface="+mn-cs"/>
                      </a:endParaRPr>
                    </a:p>
                    <a:p>
                      <a:pPr algn="l" latinLnBrk="1"/>
                      <a:r>
                        <a:rPr lang="ko-KR" altLang="en-US" sz="1100" b="1" kern="1200" dirty="0" smtClean="0">
                          <a:solidFill>
                            <a:schemeClr val="tx1"/>
                          </a:solidFill>
                          <a:effectLst/>
                          <a:latin typeface="+mn-lt"/>
                          <a:ea typeface="+mn-ea"/>
                          <a:cs typeface="+mn-cs"/>
                        </a:rPr>
                        <a:t>춘계국제학술대회 개최</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행사명</a:t>
                      </a:r>
                      <a:r>
                        <a:rPr lang="ko-KR" altLang="en-US" sz="1100" kern="1200" dirty="0" smtClean="0">
                          <a:solidFill>
                            <a:schemeClr val="tx1"/>
                          </a:solidFill>
                          <a:effectLst/>
                          <a:latin typeface="+mn-lt"/>
                          <a:ea typeface="+mn-ea"/>
                          <a:cs typeface="+mn-cs"/>
                        </a:rPr>
                        <a:t> </a:t>
                      </a:r>
                      <a:r>
                        <a:rPr lang="en-US" altLang="ko-KR" sz="1100" kern="1200" dirty="0" smtClean="0">
                          <a:solidFill>
                            <a:schemeClr val="tx1"/>
                          </a:solidFill>
                          <a:effectLst/>
                          <a:latin typeface="+mn-lt"/>
                          <a:ea typeface="+mn-ea"/>
                          <a:cs typeface="+mn-cs"/>
                        </a:rPr>
                        <a:t>: </a:t>
                      </a:r>
                      <a:r>
                        <a:rPr lang="en-US" altLang="ko-KR" sz="1100" kern="1200" spc="0" dirty="0" smtClean="0">
                          <a:solidFill>
                            <a:schemeClr val="tx1"/>
                          </a:solidFill>
                          <a:effectLst/>
                          <a:latin typeface="+mn-lt"/>
                          <a:ea typeface="+mn-ea"/>
                          <a:cs typeface="+mn-cs"/>
                        </a:rPr>
                        <a:t>2014</a:t>
                      </a:r>
                      <a:r>
                        <a:rPr lang="ko-KR" altLang="en-US" sz="1100" kern="1200" spc="0" dirty="0" smtClean="0">
                          <a:solidFill>
                            <a:schemeClr val="tx1"/>
                          </a:solidFill>
                          <a:effectLst/>
                          <a:latin typeface="+mn-lt"/>
                          <a:ea typeface="+mn-ea"/>
                          <a:cs typeface="+mn-cs"/>
                        </a:rPr>
                        <a:t>년도 </a:t>
                      </a:r>
                      <a:r>
                        <a:rPr lang="en-US" altLang="ko-KR" sz="1100" kern="1200" spc="0" dirty="0" smtClean="0">
                          <a:solidFill>
                            <a:schemeClr val="tx1"/>
                          </a:solidFill>
                          <a:effectLst/>
                          <a:latin typeface="+mn-lt"/>
                          <a:ea typeface="+mn-ea"/>
                          <a:cs typeface="+mn-cs"/>
                        </a:rPr>
                        <a:t>(</a:t>
                      </a:r>
                      <a:r>
                        <a:rPr lang="ko-KR" altLang="en-US" sz="1100" kern="1200" spc="0" dirty="0" smtClean="0">
                          <a:solidFill>
                            <a:schemeClr val="tx1"/>
                          </a:solidFill>
                          <a:effectLst/>
                          <a:latin typeface="+mn-lt"/>
                          <a:ea typeface="+mn-ea"/>
                          <a:cs typeface="+mn-cs"/>
                        </a:rPr>
                        <a:t>사</a:t>
                      </a:r>
                      <a:r>
                        <a:rPr lang="en-US" altLang="ko-KR" sz="1100" kern="1200" spc="0" dirty="0" smtClean="0">
                          <a:solidFill>
                            <a:schemeClr val="tx1"/>
                          </a:solidFill>
                          <a:effectLst/>
                          <a:latin typeface="+mn-lt"/>
                          <a:ea typeface="+mn-ea"/>
                          <a:cs typeface="+mn-cs"/>
                        </a:rPr>
                        <a:t>)</a:t>
                      </a:r>
                      <a:r>
                        <a:rPr lang="ko-KR" altLang="en-US" sz="1100" kern="1200" spc="0" dirty="0" smtClean="0">
                          <a:solidFill>
                            <a:schemeClr val="tx1"/>
                          </a:solidFill>
                          <a:effectLst/>
                          <a:latin typeface="+mn-lt"/>
                          <a:ea typeface="+mn-ea"/>
                          <a:cs typeface="+mn-cs"/>
                        </a:rPr>
                        <a:t>한국경영교육학회 춘계국제학술대회 및 경영대상 시상식</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 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5</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3</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토</a:t>
                      </a:r>
                      <a:r>
                        <a:rPr lang="en-US" altLang="ko-KR" sz="1100" kern="1200" dirty="0" smtClean="0">
                          <a:solidFill>
                            <a:schemeClr val="tx1"/>
                          </a:solidFill>
                          <a:effectLst/>
                          <a:latin typeface="+mn-lt"/>
                          <a:ea typeface="+mn-ea"/>
                          <a:cs typeface="+mn-cs"/>
                        </a:rPr>
                        <a:t>) 10</a:t>
                      </a:r>
                      <a:r>
                        <a:rPr lang="ko-KR" altLang="en-US" sz="1100" kern="1200" dirty="0" smtClean="0">
                          <a:solidFill>
                            <a:schemeClr val="tx1"/>
                          </a:solidFill>
                          <a:effectLst/>
                          <a:latin typeface="+mn-lt"/>
                          <a:ea typeface="+mn-ea"/>
                          <a:cs typeface="+mn-cs"/>
                        </a:rPr>
                        <a:t>시</a:t>
                      </a:r>
                      <a:r>
                        <a:rPr lang="en-US" altLang="ko-KR" sz="1100" kern="1200" dirty="0" smtClean="0">
                          <a:solidFill>
                            <a:schemeClr val="tx1"/>
                          </a:solidFill>
                          <a:effectLst/>
                          <a:latin typeface="+mn-lt"/>
                          <a:ea typeface="+mn-ea"/>
                          <a:cs typeface="+mn-cs"/>
                        </a:rPr>
                        <a:t>-20</a:t>
                      </a:r>
                      <a:r>
                        <a:rPr lang="ko-KR" altLang="en-US" sz="1100" kern="1200" dirty="0" smtClean="0">
                          <a:solidFill>
                            <a:schemeClr val="tx1"/>
                          </a:solidFill>
                          <a:effectLst/>
                          <a:latin typeface="+mn-lt"/>
                          <a:ea typeface="+mn-ea"/>
                          <a:cs typeface="+mn-cs"/>
                        </a:rPr>
                        <a:t>시</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 제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창조경영과 경영교육</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장 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영남대학교 상경관 및 천마아트센터</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 최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사</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한국경영교육학회</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 관 </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영남대</a:t>
                      </a:r>
                      <a:r>
                        <a:rPr lang="ko-KR" altLang="en-US" sz="1100" kern="1200" dirty="0" smtClean="0">
                          <a:solidFill>
                            <a:schemeClr val="tx1"/>
                          </a:solidFill>
                          <a:effectLst/>
                          <a:latin typeface="+mn-lt"/>
                          <a:ea typeface="+mn-ea"/>
                          <a:cs typeface="+mn-cs"/>
                        </a:rPr>
                        <a:t> 경영학부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산</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경연구소</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창업중소기업경영지원센터</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후 원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제이브이엠</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한국콜마</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신한은행</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대구은행</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일신무역</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이천가설공업</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대우에너텍</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삼우금속</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대우건설</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포웰</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하나네트워크</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주</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한국경제신문사</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기조강연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나의 경영철학</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유기농경영</a:t>
                      </a:r>
                      <a:r>
                        <a:rPr lang="ko-KR" altLang="en-US" sz="1100" kern="1200" dirty="0" smtClean="0">
                          <a:solidFill>
                            <a:schemeClr val="tx1"/>
                          </a:solidFill>
                          <a:effectLst/>
                          <a:latin typeface="+mn-lt"/>
                          <a:ea typeface="+mn-ea"/>
                          <a:cs typeface="+mn-cs"/>
                        </a:rPr>
                        <a:t>” </a:t>
                      </a:r>
                      <a:endParaRPr lang="en-US" altLang="ko-KR" sz="1100" kern="1200" dirty="0" smtClean="0">
                        <a:solidFill>
                          <a:schemeClr val="tx1"/>
                        </a:solidFill>
                        <a:effectLst/>
                        <a:latin typeface="+mn-lt"/>
                        <a:ea typeface="+mn-ea"/>
                        <a:cs typeface="+mn-cs"/>
                      </a:endParaRPr>
                    </a:p>
                    <a:p>
                      <a:pPr algn="l" fontAlgn="base" latinLnBrk="0"/>
                      <a:r>
                        <a:rPr lang="en-US" altLang="ko-KR" sz="1100" kern="1200" dirty="0" smtClean="0">
                          <a:solidFill>
                            <a:schemeClr val="tx1"/>
                          </a:solidFill>
                          <a:effectLst/>
                          <a:latin typeface="+mn-lt"/>
                          <a:ea typeface="+mn-ea"/>
                          <a:cs typeface="+mn-cs"/>
                        </a:rPr>
                        <a:t>               </a:t>
                      </a:r>
                      <a:r>
                        <a:rPr lang="en-US" altLang="ko-KR" sz="1100" kern="1200" baseline="0" dirty="0" smtClean="0">
                          <a:solidFill>
                            <a:schemeClr val="tx1"/>
                          </a:solidFill>
                          <a:effectLst/>
                          <a:latin typeface="+mn-lt"/>
                          <a:ea typeface="+mn-ea"/>
                          <a:cs typeface="+mn-cs"/>
                        </a:rPr>
                        <a:t> </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한국콜마</a:t>
                      </a:r>
                      <a:r>
                        <a:rPr lang="ko-KR" altLang="en-US" sz="1100" kern="1200" dirty="0" smtClean="0">
                          <a:solidFill>
                            <a:schemeClr val="tx1"/>
                          </a:solidFill>
                          <a:effectLst/>
                          <a:latin typeface="+mn-lt"/>
                          <a:ea typeface="+mn-ea"/>
                          <a:cs typeface="+mn-cs"/>
                        </a:rPr>
                        <a:t>㈜ 윤동한 회장</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경영학박사</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학술대회 논문발표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총 </a:t>
                      </a:r>
                      <a:r>
                        <a:rPr lang="en-US" altLang="ko-KR" sz="1100" kern="1200" dirty="0" smtClean="0">
                          <a:solidFill>
                            <a:schemeClr val="tx1"/>
                          </a:solidFill>
                          <a:effectLst/>
                          <a:latin typeface="+mn-lt"/>
                          <a:ea typeface="+mn-ea"/>
                          <a:cs typeface="+mn-cs"/>
                        </a:rPr>
                        <a:t>70</a:t>
                      </a:r>
                      <a:r>
                        <a:rPr lang="ko-KR" altLang="en-US" sz="1100" kern="1200" dirty="0" smtClean="0">
                          <a:solidFill>
                            <a:schemeClr val="tx1"/>
                          </a:solidFill>
                          <a:effectLst/>
                          <a:latin typeface="+mn-lt"/>
                          <a:ea typeface="+mn-ea"/>
                          <a:cs typeface="+mn-cs"/>
                        </a:rPr>
                        <a:t>편</a:t>
                      </a: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수 상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경영교육대상 나영</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중앙대</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공로상 박성환</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한밭대</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임욱빈</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한성대</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창조경영대상 ㈜</a:t>
                      </a:r>
                      <a:r>
                        <a:rPr lang="ko-KR" altLang="en-US" sz="1100" kern="1200" dirty="0" err="1" smtClean="0">
                          <a:solidFill>
                            <a:schemeClr val="tx1"/>
                          </a:solidFill>
                          <a:effectLst/>
                          <a:latin typeface="+mn-lt"/>
                          <a:ea typeface="+mn-ea"/>
                          <a:cs typeface="+mn-cs"/>
                        </a:rPr>
                        <a:t>제이브이엠</a:t>
                      </a:r>
                      <a:r>
                        <a:rPr lang="ko-KR" altLang="en-US" sz="1100" kern="1200" dirty="0" smtClean="0">
                          <a:solidFill>
                            <a:schemeClr val="tx1"/>
                          </a:solidFill>
                          <a:effectLst/>
                          <a:latin typeface="+mn-lt"/>
                          <a:ea typeface="+mn-ea"/>
                          <a:cs typeface="+mn-cs"/>
                        </a:rPr>
                        <a:t> 대표이사 부회장 김준호</a:t>
                      </a:r>
                    </a:p>
                    <a:p>
                      <a:pPr algn="l" fontAlgn="base" latinLnBrk="0"/>
                      <a:r>
                        <a:rPr lang="ko-KR" altLang="en-US" sz="1100" kern="1200" dirty="0" smtClean="0">
                          <a:solidFill>
                            <a:schemeClr val="tx1"/>
                          </a:solidFill>
                          <a:effectLst/>
                          <a:latin typeface="+mn-lt"/>
                          <a:ea typeface="+mn-ea"/>
                          <a:cs typeface="+mn-cs"/>
                        </a:rPr>
                        <a:t>투명경영대상 ㈜</a:t>
                      </a:r>
                      <a:r>
                        <a:rPr lang="ko-KR" altLang="en-US" sz="1100" kern="1200" dirty="0" err="1" smtClean="0">
                          <a:solidFill>
                            <a:schemeClr val="tx1"/>
                          </a:solidFill>
                          <a:effectLst/>
                          <a:latin typeface="+mn-lt"/>
                          <a:ea typeface="+mn-ea"/>
                          <a:cs typeface="+mn-cs"/>
                        </a:rPr>
                        <a:t>이천가설공업</a:t>
                      </a:r>
                      <a:r>
                        <a:rPr lang="ko-KR" altLang="en-US" sz="1100" kern="1200" dirty="0" smtClean="0">
                          <a:solidFill>
                            <a:schemeClr val="tx1"/>
                          </a:solidFill>
                          <a:effectLst/>
                          <a:latin typeface="+mn-lt"/>
                          <a:ea typeface="+mn-ea"/>
                          <a:cs typeface="+mn-cs"/>
                        </a:rPr>
                        <a:t> 대표이사 허재열</a:t>
                      </a:r>
                    </a:p>
                    <a:p>
                      <a:pPr algn="l" fontAlgn="base" latinLnBrk="0"/>
                      <a:r>
                        <a:rPr lang="ko-KR" altLang="en-US" sz="1100" kern="1200" dirty="0" smtClean="0">
                          <a:solidFill>
                            <a:schemeClr val="tx1"/>
                          </a:solidFill>
                          <a:effectLst/>
                          <a:latin typeface="+mn-lt"/>
                          <a:ea typeface="+mn-ea"/>
                          <a:cs typeface="+mn-cs"/>
                        </a:rPr>
                        <a:t>최우수논문상 최재화</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단국대</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우수논문상 김도연</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정기위</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이민우</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영남대</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우수논문발표상 </a:t>
                      </a:r>
                      <a:r>
                        <a:rPr lang="ko-KR" altLang="en-US" sz="1100" kern="1200" dirty="0" err="1" smtClean="0">
                          <a:solidFill>
                            <a:schemeClr val="tx1"/>
                          </a:solidFill>
                          <a:effectLst/>
                          <a:latin typeface="+mn-lt"/>
                          <a:ea typeface="+mn-ea"/>
                          <a:cs typeface="+mn-cs"/>
                        </a:rPr>
                        <a:t>김주안</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서남대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강동관</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이민정책연구원</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박민주</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이미영</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영남대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곽원준</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숭실대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최석봉</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울산대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김영기</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이재민</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김미나</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경북대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신종국</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부산대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박민숙</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부산가톨릭대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김미리</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동명대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조철호</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황윤순</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대구한의대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김용일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세종대</a:t>
                      </a:r>
                      <a:r>
                        <a:rPr lang="en-US" altLang="ko-KR" sz="1100" kern="1200" dirty="0" smtClean="0">
                          <a:solidFill>
                            <a:schemeClr val="tx1"/>
                          </a:solidFill>
                          <a:effectLst/>
                          <a:latin typeface="+mn-lt"/>
                          <a:ea typeface="+mn-ea"/>
                          <a:cs typeface="+mn-cs"/>
                        </a:rPr>
                        <a:t>)</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pic>
        <p:nvPicPr>
          <p:cNvPr id="7"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슬라이드 번호 개체 틀 5"/>
          <p:cNvSpPr>
            <a:spLocks noGrp="1"/>
          </p:cNvSpPr>
          <p:nvPr>
            <p:ph type="sldNum" sz="quarter" idx="12"/>
          </p:nvPr>
        </p:nvSpPr>
        <p:spPr/>
        <p:txBody>
          <a:bodyPr/>
          <a:lstStyle/>
          <a:p>
            <a:fld id="{84A5A0CE-9E8F-4518-A53B-FECD1FF9E382}" type="slidenum">
              <a:rPr lang="ko-KR" altLang="en-US" smtClean="0"/>
              <a:t>12</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표 3"/>
          <p:cNvGraphicFramePr>
            <a:graphicFrameLocks noGrp="1"/>
          </p:cNvGraphicFramePr>
          <p:nvPr>
            <p:extLst>
              <p:ext uri="{D42A27DB-BD31-4B8C-83A1-F6EECF244321}">
                <p14:modId xmlns:p14="http://schemas.microsoft.com/office/powerpoint/2010/main" val="3315484680"/>
              </p:ext>
            </p:extLst>
          </p:nvPr>
        </p:nvGraphicFramePr>
        <p:xfrm>
          <a:off x="368660" y="1389794"/>
          <a:ext cx="6120680" cy="7739669"/>
        </p:xfrm>
        <a:graphic>
          <a:graphicData uri="http://schemas.openxmlformats.org/drawingml/2006/table">
            <a:tbl>
              <a:tblPr firstRow="1" bandRow="1">
                <a:tableStyleId>{2D5ABB26-0587-4C30-8999-92F81FD0307C}</a:tableStyleId>
              </a:tblPr>
              <a:tblGrid>
                <a:gridCol w="1700189"/>
                <a:gridCol w="4420491"/>
              </a:tblGrid>
              <a:tr h="652099">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dirty="0" smtClean="0">
                          <a:solidFill>
                            <a:schemeClr val="tx1"/>
                          </a:solidFill>
                          <a:effectLst/>
                          <a:latin typeface="+mn-lt"/>
                          <a:ea typeface="+mn-ea"/>
                          <a:cs typeface="+mn-cs"/>
                        </a:rPr>
                        <a:t>일본 </a:t>
                      </a:r>
                      <a:r>
                        <a:rPr lang="ko-KR" altLang="en-US" sz="1100" b="1" kern="1200" spc="-150" dirty="0" smtClean="0">
                          <a:solidFill>
                            <a:schemeClr val="tx1"/>
                          </a:solidFill>
                          <a:effectLst/>
                          <a:latin typeface="+mn-lt"/>
                          <a:ea typeface="+mn-ea"/>
                          <a:cs typeface="+mn-cs"/>
                        </a:rPr>
                        <a:t>매니지먼트학회</a:t>
                      </a:r>
                      <a:r>
                        <a:rPr lang="en-US" altLang="ko-KR" sz="1100" b="1" kern="1200" spc="-150" baseline="0" dirty="0" smtClean="0">
                          <a:solidFill>
                            <a:schemeClr val="tx1"/>
                          </a:solidFill>
                          <a:effectLst/>
                          <a:latin typeface="+mn-lt"/>
                          <a:ea typeface="+mn-ea"/>
                          <a:cs typeface="+mn-cs"/>
                        </a:rPr>
                        <a:t> </a:t>
                      </a:r>
                      <a:r>
                        <a:rPr lang="ko-KR" altLang="en-US" sz="1100" b="1" kern="1200" spc="-150" dirty="0" smtClean="0">
                          <a:solidFill>
                            <a:schemeClr val="tx1"/>
                          </a:solidFill>
                          <a:effectLst/>
                          <a:latin typeface="+mn-lt"/>
                          <a:ea typeface="+mn-ea"/>
                          <a:cs typeface="+mn-cs"/>
                        </a:rPr>
                        <a:t>참가</a:t>
                      </a:r>
                      <a:endParaRPr lang="en-US" altLang="ko-KR" sz="1100" b="1" kern="1200" spc="-150" dirty="0" smtClean="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 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5</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31</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토</a:t>
                      </a:r>
                      <a:r>
                        <a:rPr lang="en-US" altLang="ko-KR" sz="1100" kern="1200" dirty="0" smtClean="0">
                          <a:solidFill>
                            <a:schemeClr val="tx1"/>
                          </a:solidFill>
                          <a:effectLst/>
                          <a:latin typeface="+mn-lt"/>
                          <a:ea typeface="+mn-ea"/>
                          <a:cs typeface="+mn-cs"/>
                        </a:rPr>
                        <a:t>) ~ 6</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1</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장 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일본 </a:t>
                      </a:r>
                      <a:r>
                        <a:rPr lang="ko-KR" altLang="en-US" sz="1100" kern="1200" dirty="0" err="1" smtClean="0">
                          <a:solidFill>
                            <a:schemeClr val="tx1"/>
                          </a:solidFill>
                          <a:effectLst/>
                          <a:latin typeface="+mn-lt"/>
                          <a:ea typeface="+mn-ea"/>
                          <a:cs typeface="+mn-cs"/>
                        </a:rPr>
                        <a:t>분쿄가쿠인대학</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文京學園大學</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발표자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정상철 교수</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인천대</a:t>
                      </a:r>
                      <a:r>
                        <a:rPr lang="en-US" altLang="ko-KR" sz="1100" kern="1200" dirty="0" smtClean="0">
                          <a:solidFill>
                            <a:schemeClr val="tx1"/>
                          </a:solidFill>
                          <a:effectLst/>
                          <a:latin typeface="+mn-lt"/>
                          <a:ea typeface="+mn-ea"/>
                          <a:cs typeface="+mn-cs"/>
                        </a:rPr>
                        <a:t>)</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68172">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spc="-150" dirty="0" smtClean="0">
                          <a:solidFill>
                            <a:schemeClr val="tx1"/>
                          </a:solidFill>
                          <a:effectLst/>
                          <a:latin typeface="+mn-lt"/>
                          <a:ea typeface="+mn-ea"/>
                          <a:cs typeface="+mn-cs"/>
                        </a:rPr>
                        <a:t>한국연구재단 사업 선정</a:t>
                      </a:r>
                      <a:endParaRPr lang="ko-KR" altLang="en-US" sz="1100" kern="1200" spc="-150" dirty="0" smtClean="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년도 학술대회개최지원 사업에 선정되어 </a:t>
                      </a:r>
                      <a:r>
                        <a:rPr lang="en-US" altLang="ko-KR" sz="1100" kern="1200" dirty="0" smtClean="0">
                          <a:solidFill>
                            <a:schemeClr val="tx1"/>
                          </a:solidFill>
                          <a:effectLst/>
                          <a:latin typeface="+mn-lt"/>
                          <a:ea typeface="+mn-ea"/>
                          <a:cs typeface="+mn-cs"/>
                        </a:rPr>
                        <a:t>1,000</a:t>
                      </a:r>
                      <a:r>
                        <a:rPr lang="ko-KR" altLang="en-US" sz="1100" kern="1200" dirty="0" smtClean="0">
                          <a:solidFill>
                            <a:schemeClr val="tx1"/>
                          </a:solidFill>
                          <a:effectLst/>
                          <a:latin typeface="+mn-lt"/>
                          <a:ea typeface="+mn-ea"/>
                          <a:cs typeface="+mn-cs"/>
                        </a:rPr>
                        <a:t>만원을 지원받음</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836022">
                <a:tc>
                  <a:txBody>
                    <a:bodyPr/>
                    <a:lstStyle/>
                    <a:p>
                      <a:pPr algn="l" latinLnBrk="1"/>
                      <a:r>
                        <a:rPr lang="en-US" altLang="ko-KR" sz="1100" b="1" kern="1200" dirty="0" smtClean="0">
                          <a:solidFill>
                            <a:schemeClr val="tx1"/>
                          </a:solidFill>
                          <a:effectLst/>
                          <a:latin typeface="+mn-lt"/>
                          <a:ea typeface="+mn-ea"/>
                          <a:cs typeface="+mn-cs"/>
                        </a:rPr>
                        <a:t>2014</a:t>
                      </a:r>
                      <a:r>
                        <a:rPr lang="ko-KR" altLang="en-US" sz="1100" b="1" kern="1200" dirty="0" smtClean="0">
                          <a:solidFill>
                            <a:schemeClr val="tx1"/>
                          </a:solidFill>
                          <a:effectLst/>
                          <a:latin typeface="+mn-lt"/>
                          <a:ea typeface="+mn-ea"/>
                          <a:cs typeface="+mn-cs"/>
                        </a:rPr>
                        <a:t>년</a:t>
                      </a:r>
                      <a:endParaRPr lang="en-US" altLang="ko-KR" sz="1100" b="1" kern="1200" dirty="0" smtClean="0">
                        <a:solidFill>
                          <a:schemeClr val="tx1"/>
                        </a:solidFill>
                        <a:effectLst/>
                        <a:latin typeface="+mn-lt"/>
                        <a:ea typeface="+mn-ea"/>
                        <a:cs typeface="+mn-cs"/>
                      </a:endParaRPr>
                    </a:p>
                    <a:p>
                      <a:pPr algn="l" latinLnBrk="1"/>
                      <a:r>
                        <a:rPr lang="en-US" altLang="ko-KR" sz="1100" b="1" kern="1200" dirty="0" smtClean="0">
                          <a:solidFill>
                            <a:schemeClr val="tx1"/>
                          </a:solidFill>
                          <a:effectLst/>
                          <a:latin typeface="+mn-lt"/>
                          <a:ea typeface="+mn-ea"/>
                          <a:cs typeface="+mn-cs"/>
                        </a:rPr>
                        <a:t>(</a:t>
                      </a:r>
                      <a:r>
                        <a:rPr lang="ko-KR" altLang="en-US" sz="1100" b="1" kern="1200" dirty="0" smtClean="0">
                          <a:solidFill>
                            <a:schemeClr val="tx1"/>
                          </a:solidFill>
                          <a:effectLst/>
                          <a:latin typeface="+mn-lt"/>
                          <a:ea typeface="+mn-ea"/>
                          <a:cs typeface="+mn-cs"/>
                        </a:rPr>
                        <a:t>사</a:t>
                      </a:r>
                      <a:r>
                        <a:rPr lang="en-US" altLang="ko-KR" sz="1100" b="1" kern="1200" dirty="0" smtClean="0">
                          <a:solidFill>
                            <a:schemeClr val="tx1"/>
                          </a:solidFill>
                          <a:effectLst/>
                          <a:latin typeface="+mn-lt"/>
                          <a:ea typeface="+mn-ea"/>
                          <a:cs typeface="+mn-cs"/>
                        </a:rPr>
                        <a:t>)</a:t>
                      </a:r>
                      <a:r>
                        <a:rPr lang="ko-KR" altLang="en-US" sz="1100" b="1" kern="1200" dirty="0" smtClean="0">
                          <a:solidFill>
                            <a:schemeClr val="tx1"/>
                          </a:solidFill>
                          <a:effectLst/>
                          <a:latin typeface="+mn-lt"/>
                          <a:ea typeface="+mn-ea"/>
                          <a:cs typeface="+mn-cs"/>
                        </a:rPr>
                        <a:t>한국경영교육학회</a:t>
                      </a:r>
                      <a:endParaRPr lang="en-US" altLang="ko-KR" sz="1100" b="1" kern="1200" dirty="0" smtClean="0">
                        <a:solidFill>
                          <a:schemeClr val="tx1"/>
                        </a:solidFill>
                        <a:effectLst/>
                        <a:latin typeface="+mn-lt"/>
                        <a:ea typeface="+mn-ea"/>
                        <a:cs typeface="+mn-cs"/>
                      </a:endParaRPr>
                    </a:p>
                    <a:p>
                      <a:pPr algn="l" latinLnBrk="1"/>
                      <a:r>
                        <a:rPr lang="ko-KR" altLang="en-US" sz="1100" b="1" kern="1200" dirty="0" smtClean="0">
                          <a:solidFill>
                            <a:schemeClr val="tx1"/>
                          </a:solidFill>
                          <a:effectLst/>
                          <a:latin typeface="+mn-lt"/>
                          <a:ea typeface="+mn-ea"/>
                          <a:cs typeface="+mn-cs"/>
                        </a:rPr>
                        <a:t>하계 임원 연수회 개최 </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ko-KR" altLang="en-US" sz="1100" kern="1200" dirty="0" smtClean="0">
                          <a:solidFill>
                            <a:schemeClr val="tx1"/>
                          </a:solidFill>
                          <a:effectLst/>
                          <a:latin typeface="+mn-lt"/>
                          <a:ea typeface="+mn-ea"/>
                          <a:cs typeface="+mn-cs"/>
                        </a:rPr>
                        <a:t>⦁ 일 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7</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7</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월</a:t>
                      </a:r>
                      <a:r>
                        <a:rPr lang="en-US" altLang="ko-KR" sz="1100" kern="1200" dirty="0" smtClean="0">
                          <a:solidFill>
                            <a:schemeClr val="tx1"/>
                          </a:solidFill>
                          <a:effectLst/>
                          <a:latin typeface="+mn-lt"/>
                          <a:ea typeface="+mn-ea"/>
                          <a:cs typeface="+mn-cs"/>
                        </a:rPr>
                        <a:t>) ~ 7</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8</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화</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 장 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일본 대마도</a:t>
                      </a:r>
                    </a:p>
                    <a:p>
                      <a:pPr algn="l" fontAlgn="base" latinLnBrk="0"/>
                      <a:r>
                        <a:rPr lang="ko-KR" altLang="en-US" sz="1100" kern="1200" dirty="0" smtClean="0">
                          <a:solidFill>
                            <a:schemeClr val="tx1"/>
                          </a:solidFill>
                          <a:effectLst/>
                          <a:latin typeface="+mn-lt"/>
                          <a:ea typeface="+mn-ea"/>
                          <a:cs typeface="+mn-cs"/>
                        </a:rPr>
                        <a:t>⦁ 주요내용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임원세미나 및 문화 탐방</a:t>
                      </a:r>
                    </a:p>
                    <a:p>
                      <a:pPr algn="l" fontAlgn="base" latinLnBrk="0"/>
                      <a:r>
                        <a:rPr lang="ko-KR" altLang="en-US" sz="1100" kern="1200" dirty="0" smtClean="0">
                          <a:solidFill>
                            <a:schemeClr val="tx1"/>
                          </a:solidFill>
                          <a:effectLst/>
                          <a:latin typeface="+mn-lt"/>
                          <a:ea typeface="+mn-ea"/>
                          <a:cs typeface="+mn-cs"/>
                        </a:rPr>
                        <a:t>⦁ 참가인원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총 </a:t>
                      </a:r>
                      <a:r>
                        <a:rPr lang="en-US" altLang="ko-KR" sz="1100" kern="1200" dirty="0" smtClean="0">
                          <a:solidFill>
                            <a:schemeClr val="tx1"/>
                          </a:solidFill>
                          <a:effectLst/>
                          <a:latin typeface="+mn-lt"/>
                          <a:ea typeface="+mn-ea"/>
                          <a:cs typeface="+mn-cs"/>
                        </a:rPr>
                        <a:t>40</a:t>
                      </a:r>
                      <a:r>
                        <a:rPr lang="ko-KR" altLang="en-US" sz="1100" kern="1200" dirty="0" smtClean="0">
                          <a:solidFill>
                            <a:schemeClr val="tx1"/>
                          </a:solidFill>
                          <a:effectLst/>
                          <a:latin typeface="+mn-lt"/>
                          <a:ea typeface="+mn-ea"/>
                          <a:cs typeface="+mn-cs"/>
                        </a:rPr>
                        <a:t>명</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158000">
                <a:tc>
                  <a:txBody>
                    <a:bodyPr/>
                    <a:lstStyle/>
                    <a:p>
                      <a:pPr algn="l" latinLnBrk="1"/>
                      <a:r>
                        <a:rPr lang="ko-KR" altLang="en-US" sz="1100" b="1" kern="1200" dirty="0" smtClean="0">
                          <a:solidFill>
                            <a:schemeClr val="tx1"/>
                          </a:solidFill>
                          <a:effectLst/>
                          <a:latin typeface="+mn-lt"/>
                          <a:ea typeface="+mn-ea"/>
                          <a:cs typeface="+mn-cs"/>
                        </a:rPr>
                        <a:t>일본 </a:t>
                      </a:r>
                      <a:r>
                        <a:rPr lang="ko-KR" altLang="en-US" sz="1100" b="1" kern="1200" spc="-150" dirty="0" smtClean="0">
                          <a:solidFill>
                            <a:schemeClr val="tx1"/>
                          </a:solidFill>
                          <a:effectLst/>
                          <a:latin typeface="+mn-lt"/>
                          <a:ea typeface="+mn-ea"/>
                          <a:cs typeface="+mn-cs"/>
                        </a:rPr>
                        <a:t>상업교육학회</a:t>
                      </a:r>
                      <a:r>
                        <a:rPr lang="ko-KR" altLang="en-US" sz="1100" b="1" kern="1200" dirty="0" smtClean="0">
                          <a:solidFill>
                            <a:schemeClr val="tx1"/>
                          </a:solidFill>
                          <a:effectLst/>
                          <a:latin typeface="+mn-lt"/>
                          <a:ea typeface="+mn-ea"/>
                          <a:cs typeface="+mn-cs"/>
                        </a:rPr>
                        <a:t> 참가 </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ko-KR" altLang="en-US" sz="1100" kern="1200" dirty="0" smtClean="0">
                          <a:solidFill>
                            <a:schemeClr val="tx1"/>
                          </a:solidFill>
                          <a:effectLst/>
                          <a:latin typeface="+mn-lt"/>
                          <a:ea typeface="+mn-ea"/>
                          <a:cs typeface="+mn-cs"/>
                        </a:rPr>
                        <a:t>⦁ 일 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8</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23</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토</a:t>
                      </a:r>
                      <a:r>
                        <a:rPr lang="en-US" altLang="ko-KR" sz="1100" kern="1200" dirty="0" smtClean="0">
                          <a:solidFill>
                            <a:schemeClr val="tx1"/>
                          </a:solidFill>
                          <a:effectLst/>
                          <a:latin typeface="+mn-lt"/>
                          <a:ea typeface="+mn-ea"/>
                          <a:cs typeface="+mn-cs"/>
                        </a:rPr>
                        <a:t>) ~ 8</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24</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 장 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일본 </a:t>
                      </a:r>
                      <a:r>
                        <a:rPr lang="ko-KR" altLang="en-US" sz="1100" kern="1200" dirty="0" err="1" smtClean="0">
                          <a:solidFill>
                            <a:schemeClr val="tx1"/>
                          </a:solidFill>
                          <a:effectLst/>
                          <a:latin typeface="+mn-lt"/>
                          <a:ea typeface="+mn-ea"/>
                          <a:cs typeface="+mn-cs"/>
                        </a:rPr>
                        <a:t>삿포로가쿠인대학</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札幌学院大学</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 참 가 자 </a:t>
                      </a:r>
                      <a:r>
                        <a:rPr lang="en-US" altLang="ko-KR" sz="1100" kern="1200" dirty="0" smtClean="0">
                          <a:solidFill>
                            <a:schemeClr val="tx1"/>
                          </a:solidFill>
                          <a:effectLst/>
                          <a:latin typeface="+mn-lt"/>
                          <a:ea typeface="+mn-ea"/>
                          <a:cs typeface="+mn-cs"/>
                        </a:rPr>
                        <a:t>: 9</a:t>
                      </a:r>
                      <a:r>
                        <a:rPr lang="ko-KR" altLang="en-US" sz="1100" kern="1200" dirty="0" smtClean="0">
                          <a:solidFill>
                            <a:schemeClr val="tx1"/>
                          </a:solidFill>
                          <a:effectLst/>
                          <a:latin typeface="+mn-lt"/>
                          <a:ea typeface="+mn-ea"/>
                          <a:cs typeface="+mn-cs"/>
                        </a:rPr>
                        <a:t>명</a:t>
                      </a:r>
                    </a:p>
                    <a:p>
                      <a:pPr algn="l" fontAlgn="base" latinLnBrk="0"/>
                      <a:r>
                        <a:rPr lang="ko-KR" altLang="en-US" sz="1100" kern="1200" dirty="0" smtClean="0">
                          <a:solidFill>
                            <a:schemeClr val="tx1"/>
                          </a:solidFill>
                          <a:effectLst/>
                          <a:latin typeface="+mn-lt"/>
                          <a:ea typeface="+mn-ea"/>
                          <a:cs typeface="+mn-cs"/>
                        </a:rPr>
                        <a:t>안승철</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영남대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류성경</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동서대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양재영</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유한대</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이임정</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협성대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이종호</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공주대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윤관호</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서울배화여대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윤석곤</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남서울대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정병무</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공주대</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최윤영</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서울배화여대</a:t>
                      </a:r>
                      <a:r>
                        <a:rPr lang="en-US" altLang="ko-KR" sz="1100" kern="1200" dirty="0" smtClean="0">
                          <a:solidFill>
                            <a:schemeClr val="tx1"/>
                          </a:solidFill>
                          <a:effectLst/>
                          <a:latin typeface="+mn-lt"/>
                          <a:ea typeface="+mn-ea"/>
                          <a:cs typeface="+mn-cs"/>
                        </a:rPr>
                        <a:t>)</a:t>
                      </a: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kern="1200" dirty="0" smtClean="0">
                        <a:solidFill>
                          <a:schemeClr val="tx1"/>
                        </a:solidFill>
                        <a:effectLst/>
                        <a:latin typeface="+mn-lt"/>
                        <a:ea typeface="+mn-ea"/>
                        <a:cs typeface="+mn-cs"/>
                      </a:endParaRPr>
                    </a:p>
                    <a:p>
                      <a:pPr algn="l" fontAlgn="base" latinLnBrk="0"/>
                      <a:endParaRPr lang="en-US" altLang="ko-KR" sz="1100" dirty="0" smtClean="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812688">
                <a:tc>
                  <a:txBody>
                    <a:bodyPr/>
                    <a:lstStyle/>
                    <a:p>
                      <a:pPr algn="l" latinLnBrk="1"/>
                      <a:r>
                        <a:rPr lang="ko-KR" altLang="en-US" sz="1100" b="1" kern="1200" spc="-150" dirty="0" smtClean="0">
                          <a:solidFill>
                            <a:schemeClr val="tx1"/>
                          </a:solidFill>
                          <a:effectLst/>
                          <a:latin typeface="+mn-lt"/>
                          <a:ea typeface="+mn-ea"/>
                          <a:cs typeface="+mn-cs"/>
                        </a:rPr>
                        <a:t>국회의장상</a:t>
                      </a:r>
                      <a:r>
                        <a:rPr lang="en-US" altLang="ko-KR" sz="1100" b="1" kern="1200" spc="-150" dirty="0" smtClean="0">
                          <a:solidFill>
                            <a:schemeClr val="tx1"/>
                          </a:solidFill>
                          <a:effectLst/>
                          <a:latin typeface="+mn-lt"/>
                          <a:ea typeface="+mn-ea"/>
                          <a:cs typeface="+mn-cs"/>
                        </a:rPr>
                        <a:t>, </a:t>
                      </a:r>
                      <a:r>
                        <a:rPr lang="ko-KR" altLang="en-US" sz="1100" b="1" kern="1200" spc="-150" dirty="0" smtClean="0">
                          <a:solidFill>
                            <a:schemeClr val="tx1"/>
                          </a:solidFill>
                          <a:effectLst/>
                          <a:latin typeface="+mn-lt"/>
                          <a:ea typeface="+mn-ea"/>
                          <a:cs typeface="+mn-cs"/>
                        </a:rPr>
                        <a:t>교육부장관상</a:t>
                      </a:r>
                      <a:r>
                        <a:rPr lang="ko-KR" altLang="en-US" sz="1100" b="1" kern="1200" dirty="0" smtClean="0">
                          <a:solidFill>
                            <a:schemeClr val="tx1"/>
                          </a:solidFill>
                          <a:effectLst/>
                          <a:latin typeface="+mn-lt"/>
                          <a:ea typeface="+mn-ea"/>
                          <a:cs typeface="+mn-cs"/>
                        </a:rPr>
                        <a:t> 제</a:t>
                      </a:r>
                      <a:r>
                        <a:rPr lang="en-US" altLang="ko-KR" sz="1100" b="1" kern="1200" dirty="0" smtClean="0">
                          <a:solidFill>
                            <a:schemeClr val="tx1"/>
                          </a:solidFill>
                          <a:effectLst/>
                          <a:latin typeface="+mn-lt"/>
                          <a:ea typeface="+mn-ea"/>
                          <a:cs typeface="+mn-cs"/>
                        </a:rPr>
                        <a:t>18</a:t>
                      </a:r>
                      <a:r>
                        <a:rPr lang="ko-KR" altLang="en-US" sz="1100" b="1" kern="1200" dirty="0" smtClean="0">
                          <a:solidFill>
                            <a:schemeClr val="tx1"/>
                          </a:solidFill>
                          <a:effectLst/>
                          <a:latin typeface="+mn-lt"/>
                          <a:ea typeface="+mn-ea"/>
                          <a:cs typeface="+mn-cs"/>
                        </a:rPr>
                        <a:t>회 전국회계</a:t>
                      </a:r>
                      <a:r>
                        <a:rPr lang="en-US" altLang="ko-KR" sz="1100" b="1" kern="1200" dirty="0" smtClean="0">
                          <a:solidFill>
                            <a:schemeClr val="tx1"/>
                          </a:solidFill>
                          <a:effectLst/>
                          <a:latin typeface="+mn-lt"/>
                          <a:ea typeface="+mn-ea"/>
                          <a:cs typeface="+mn-cs"/>
                        </a:rPr>
                        <a:t>, </a:t>
                      </a:r>
                    </a:p>
                    <a:p>
                      <a:pPr algn="l" latinLnBrk="1"/>
                      <a:r>
                        <a:rPr lang="ko-KR" altLang="en-US" sz="1100" b="1" kern="1200" dirty="0" smtClean="0">
                          <a:solidFill>
                            <a:schemeClr val="tx1"/>
                          </a:solidFill>
                          <a:effectLst/>
                          <a:latin typeface="+mn-lt"/>
                          <a:ea typeface="+mn-ea"/>
                          <a:cs typeface="+mn-cs"/>
                        </a:rPr>
                        <a:t>세무경진대회 지원 </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ko-KR" altLang="en-US" sz="1100" kern="1200" dirty="0" smtClean="0">
                          <a:solidFill>
                            <a:schemeClr val="tx1"/>
                          </a:solidFill>
                          <a:effectLst/>
                          <a:latin typeface="+mn-lt"/>
                          <a:ea typeface="+mn-ea"/>
                          <a:cs typeface="+mn-cs"/>
                        </a:rPr>
                        <a:t>⦁ 일 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7</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25</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금</a:t>
                      </a:r>
                      <a:r>
                        <a:rPr lang="en-US" altLang="ko-KR" sz="1100" kern="1200" dirty="0" smtClean="0">
                          <a:solidFill>
                            <a:schemeClr val="tx1"/>
                          </a:solidFill>
                          <a:effectLst/>
                          <a:latin typeface="+mn-lt"/>
                          <a:ea typeface="+mn-ea"/>
                          <a:cs typeface="+mn-cs"/>
                        </a:rPr>
                        <a:t>) 11</a:t>
                      </a:r>
                      <a:r>
                        <a:rPr lang="ko-KR" altLang="en-US" sz="1100" kern="1200" dirty="0" smtClean="0">
                          <a:solidFill>
                            <a:schemeClr val="tx1"/>
                          </a:solidFill>
                          <a:effectLst/>
                          <a:latin typeface="+mn-lt"/>
                          <a:ea typeface="+mn-ea"/>
                          <a:cs typeface="+mn-cs"/>
                        </a:rPr>
                        <a:t>시</a:t>
                      </a:r>
                    </a:p>
                    <a:p>
                      <a:pPr algn="l" fontAlgn="base" latinLnBrk="0"/>
                      <a:r>
                        <a:rPr lang="ko-KR" altLang="en-US" sz="1100" kern="1200" dirty="0" smtClean="0">
                          <a:solidFill>
                            <a:schemeClr val="tx1"/>
                          </a:solidFill>
                          <a:effectLst/>
                          <a:latin typeface="+mn-lt"/>
                          <a:ea typeface="+mn-ea"/>
                          <a:cs typeface="+mn-cs"/>
                        </a:rPr>
                        <a:t>⦁ 장 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서울성동글로벌경영고등학교</a:t>
                      </a:r>
                    </a:p>
                    <a:p>
                      <a:pPr algn="l" fontAlgn="base" latinLnBrk="0"/>
                      <a:r>
                        <a:rPr lang="ko-KR" altLang="en-US" sz="1100" kern="1200" dirty="0" smtClean="0">
                          <a:solidFill>
                            <a:schemeClr val="tx1"/>
                          </a:solidFill>
                          <a:effectLst/>
                          <a:latin typeface="+mn-lt"/>
                          <a:ea typeface="+mn-ea"/>
                          <a:cs typeface="+mn-cs"/>
                        </a:rPr>
                        <a:t>⦁ 지원내역 </a:t>
                      </a:r>
                      <a:r>
                        <a:rPr lang="en-US" altLang="ko-KR" sz="1100" kern="1200" dirty="0" smtClean="0">
                          <a:solidFill>
                            <a:schemeClr val="tx1"/>
                          </a:solidFill>
                          <a:effectLst/>
                          <a:latin typeface="+mn-lt"/>
                          <a:ea typeface="+mn-ea"/>
                          <a:cs typeface="+mn-cs"/>
                        </a:rPr>
                        <a:t>: (1) </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사</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한국경영교육학회</a:t>
                      </a:r>
                      <a:r>
                        <a:rPr lang="ko-KR" altLang="en-US" sz="1100" kern="1200" dirty="0" smtClean="0">
                          <a:solidFill>
                            <a:schemeClr val="tx1"/>
                          </a:solidFill>
                          <a:effectLst/>
                          <a:latin typeface="+mn-lt"/>
                          <a:ea typeface="+mn-ea"/>
                          <a:cs typeface="+mn-cs"/>
                        </a:rPr>
                        <a:t> 후원명칭 사용승인</a:t>
                      </a:r>
                    </a:p>
                    <a:p>
                      <a:pPr algn="l" fontAlgn="base" latinLnBrk="0"/>
                      <a:r>
                        <a:rPr lang="en-US" altLang="ko-KR" sz="1100" kern="1200" dirty="0" smtClean="0">
                          <a:solidFill>
                            <a:schemeClr val="tx1"/>
                          </a:solidFill>
                          <a:effectLst/>
                          <a:latin typeface="+mn-lt"/>
                          <a:ea typeface="+mn-ea"/>
                          <a:cs typeface="+mn-cs"/>
                        </a:rPr>
                        <a:t>                (2) </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사</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한국경영교육학회장</a:t>
                      </a:r>
                      <a:r>
                        <a:rPr lang="ko-KR" altLang="en-US"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표장상신</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상장 및 시상</a:t>
                      </a:r>
                      <a:r>
                        <a:rPr lang="en-US" altLang="ko-KR" sz="1100" kern="1200" dirty="0" smtClean="0">
                          <a:solidFill>
                            <a:schemeClr val="tx1"/>
                          </a:solidFill>
                          <a:effectLst/>
                          <a:latin typeface="+mn-lt"/>
                          <a:ea typeface="+mn-ea"/>
                          <a:cs typeface="+mn-cs"/>
                        </a:rPr>
                        <a:t>)</a:t>
                      </a:r>
                      <a:endParaRPr lang="ko-KR" altLang="en-US" sz="1100" kern="1200" dirty="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812688">
                <a:tc>
                  <a:txBody>
                    <a:bodyPr/>
                    <a:lstStyle/>
                    <a:p>
                      <a:pPr algn="l" latinLnBrk="1"/>
                      <a:r>
                        <a:rPr lang="en-US" altLang="ko-KR" sz="1100" b="1" kern="1200" dirty="0" smtClean="0">
                          <a:solidFill>
                            <a:schemeClr val="tx1"/>
                          </a:solidFill>
                          <a:effectLst/>
                          <a:latin typeface="+mn-lt"/>
                          <a:ea typeface="+mn-ea"/>
                          <a:cs typeface="+mn-cs"/>
                        </a:rPr>
                        <a:t>2014</a:t>
                      </a:r>
                      <a:r>
                        <a:rPr lang="ko-KR" altLang="en-US" sz="1100" b="1" kern="1200" dirty="0" smtClean="0">
                          <a:solidFill>
                            <a:schemeClr val="tx1"/>
                          </a:solidFill>
                          <a:effectLst/>
                          <a:latin typeface="+mn-lt"/>
                          <a:ea typeface="+mn-ea"/>
                          <a:cs typeface="+mn-cs"/>
                        </a:rPr>
                        <a:t>년도</a:t>
                      </a:r>
                      <a:r>
                        <a:rPr lang="en-US" altLang="ko-KR" sz="1100" b="1" kern="1200" baseline="0" dirty="0" smtClean="0">
                          <a:solidFill>
                            <a:schemeClr val="tx1"/>
                          </a:solidFill>
                          <a:effectLst/>
                          <a:latin typeface="+mn-lt"/>
                          <a:ea typeface="+mn-ea"/>
                          <a:cs typeface="+mn-cs"/>
                        </a:rPr>
                        <a:t> </a:t>
                      </a:r>
                      <a:r>
                        <a:rPr lang="ko-KR" altLang="en-US" sz="1100" b="1" kern="1200" spc="-150" dirty="0" smtClean="0">
                          <a:solidFill>
                            <a:schemeClr val="tx1"/>
                          </a:solidFill>
                          <a:effectLst/>
                          <a:latin typeface="+mn-lt"/>
                          <a:ea typeface="+mn-ea"/>
                          <a:cs typeface="+mn-cs"/>
                        </a:rPr>
                        <a:t>한국연구재단 </a:t>
                      </a:r>
                      <a:endParaRPr lang="en-US" altLang="ko-KR" sz="1100" b="1" kern="1200" spc="-150" dirty="0" smtClean="0">
                        <a:solidFill>
                          <a:schemeClr val="tx1"/>
                        </a:solidFill>
                        <a:effectLst/>
                        <a:latin typeface="+mn-lt"/>
                        <a:ea typeface="+mn-ea"/>
                        <a:cs typeface="+mn-cs"/>
                      </a:endParaRPr>
                    </a:p>
                    <a:p>
                      <a:pPr algn="l" latinLnBrk="1"/>
                      <a:r>
                        <a:rPr lang="ko-KR" altLang="en-US" sz="1100" b="1" kern="1200" spc="-150" dirty="0" smtClean="0">
                          <a:solidFill>
                            <a:schemeClr val="tx1"/>
                          </a:solidFill>
                          <a:effectLst/>
                          <a:latin typeface="+mn-lt"/>
                          <a:ea typeface="+mn-ea"/>
                          <a:cs typeface="+mn-cs"/>
                        </a:rPr>
                        <a:t>온라인논문투고심사시스템</a:t>
                      </a:r>
                      <a:r>
                        <a:rPr lang="ko-KR" altLang="en-US" sz="1100" b="1" kern="1200" dirty="0" smtClean="0">
                          <a:solidFill>
                            <a:schemeClr val="tx1"/>
                          </a:solidFill>
                          <a:effectLst/>
                          <a:latin typeface="+mn-lt"/>
                          <a:ea typeface="+mn-ea"/>
                          <a:cs typeface="+mn-cs"/>
                        </a:rPr>
                        <a:t> 및 홈페이지 보급 대상학회로 선정</a:t>
                      </a:r>
                      <a:endParaRPr lang="ko-KR" altLang="en-US" sz="1100"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ko-KR" altLang="en-US" sz="1100" kern="1200" dirty="0" smtClean="0">
                          <a:solidFill>
                            <a:schemeClr val="tx1"/>
                          </a:solidFill>
                          <a:effectLst/>
                          <a:latin typeface="+mn-lt"/>
                          <a:ea typeface="+mn-ea"/>
                          <a:cs typeface="+mn-cs"/>
                        </a:rPr>
                        <a:t>⦁ 학회홈페이지 전면 개편 예정</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한국연구재단 서버에 탑재</a:t>
                      </a:r>
                      <a:r>
                        <a:rPr lang="en-US" altLang="ko-KR" sz="1100" kern="1200" dirty="0" smtClean="0">
                          <a:solidFill>
                            <a:schemeClr val="tx1"/>
                          </a:solidFill>
                          <a:effectLst/>
                          <a:latin typeface="+mn-lt"/>
                          <a:ea typeface="+mn-ea"/>
                          <a:cs typeface="+mn-cs"/>
                        </a:rPr>
                        <a:t>)</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 </a:t>
                      </a:r>
                      <a:r>
                        <a:rPr lang="en-US" altLang="ko-KR" sz="1100" kern="1200" dirty="0" smtClean="0">
                          <a:solidFill>
                            <a:schemeClr val="tx1"/>
                          </a:solidFill>
                          <a:effectLst/>
                          <a:latin typeface="+mn-lt"/>
                          <a:ea typeface="+mn-ea"/>
                          <a:cs typeface="+mn-cs"/>
                        </a:rPr>
                        <a:t>8</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27</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목</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한국연구재단</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대전</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사전교육 </a:t>
                      </a:r>
                      <a:r>
                        <a:rPr lang="en-US" altLang="ko-KR" sz="1100" kern="1200" dirty="0" smtClean="0">
                          <a:solidFill>
                            <a:schemeClr val="tx1"/>
                          </a:solidFill>
                          <a:effectLst/>
                          <a:latin typeface="+mn-lt"/>
                          <a:ea typeface="+mn-ea"/>
                          <a:cs typeface="+mn-cs"/>
                        </a:rPr>
                        <a:t>3</a:t>
                      </a:r>
                      <a:r>
                        <a:rPr lang="ko-KR" altLang="en-US" sz="1100" kern="1200" dirty="0" smtClean="0">
                          <a:solidFill>
                            <a:schemeClr val="tx1"/>
                          </a:solidFill>
                          <a:effectLst/>
                          <a:latin typeface="+mn-lt"/>
                          <a:ea typeface="+mn-ea"/>
                          <a:cs typeface="+mn-cs"/>
                        </a:rPr>
                        <a:t>명 참가</a:t>
                      </a:r>
                      <a:endParaRPr lang="en-US" altLang="ko-KR"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 홈페이지 개편작업 </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 </a:t>
                      </a:r>
                      <a:r>
                        <a:rPr lang="en-US" altLang="ko-KR" sz="1100" kern="1200" dirty="0" smtClean="0">
                          <a:solidFill>
                            <a:schemeClr val="tx1"/>
                          </a:solidFill>
                          <a:effectLst/>
                          <a:latin typeface="+mn-lt"/>
                          <a:ea typeface="+mn-ea"/>
                          <a:cs typeface="+mn-cs"/>
                        </a:rPr>
                        <a:t>2014.11.01-2014.12.31</a:t>
                      </a: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3" name="표 2"/>
          <p:cNvGraphicFramePr>
            <a:graphicFrameLocks noGrp="1"/>
          </p:cNvGraphicFramePr>
          <p:nvPr>
            <p:extLst>
              <p:ext uri="{D42A27DB-BD31-4B8C-83A1-F6EECF244321}">
                <p14:modId xmlns:p14="http://schemas.microsoft.com/office/powerpoint/2010/main" val="2997655241"/>
              </p:ext>
            </p:extLst>
          </p:nvPr>
        </p:nvGraphicFramePr>
        <p:xfrm>
          <a:off x="2182743" y="4805143"/>
          <a:ext cx="4176464" cy="2569235"/>
        </p:xfrm>
        <a:graphic>
          <a:graphicData uri="http://schemas.openxmlformats.org/drawingml/2006/table">
            <a:tbl>
              <a:tblPr/>
              <a:tblGrid>
                <a:gridCol w="1656184"/>
                <a:gridCol w="2520280"/>
              </a:tblGrid>
              <a:tr h="268883">
                <a:tc>
                  <a:txBody>
                    <a:bodyPr/>
                    <a:lstStyle/>
                    <a:p>
                      <a:pPr marL="0" marR="0" indent="0" algn="ctr" fontAlgn="base" latinLnBrk="0">
                        <a:lnSpc>
                          <a:spcPct val="150000"/>
                        </a:lnSpc>
                        <a:spcBef>
                          <a:spcPts val="0"/>
                        </a:spcBef>
                        <a:spcAft>
                          <a:spcPts val="0"/>
                        </a:spcAft>
                      </a:pPr>
                      <a:r>
                        <a:rPr lang="ko-KR" altLang="en-US" sz="900" b="0" kern="0" spc="0" dirty="0">
                          <a:solidFill>
                            <a:srgbClr val="000000"/>
                          </a:solidFill>
                          <a:effectLst/>
                          <a:ea typeface="한양신명조"/>
                        </a:rPr>
                        <a:t>발표자</a:t>
                      </a:r>
                      <a:endParaRPr lang="ko-KR" altLang="en-US" sz="1800" b="0" kern="0" spc="0" dirty="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base" latinLnBrk="0">
                        <a:lnSpc>
                          <a:spcPct val="150000"/>
                        </a:lnSpc>
                        <a:spcBef>
                          <a:spcPts val="0"/>
                        </a:spcBef>
                        <a:spcAft>
                          <a:spcPts val="0"/>
                        </a:spcAft>
                      </a:pPr>
                      <a:r>
                        <a:rPr lang="ko-KR" altLang="en-US" sz="900" b="0" kern="0" spc="0">
                          <a:solidFill>
                            <a:srgbClr val="000000"/>
                          </a:solidFill>
                          <a:effectLst/>
                          <a:ea typeface="한양신명조"/>
                        </a:rPr>
                        <a:t>논문제목</a:t>
                      </a:r>
                      <a:endParaRPr lang="ko-KR" altLang="en-US" sz="18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r>
              <a:tr h="497901">
                <a:tc>
                  <a:txBody>
                    <a:bodyPr/>
                    <a:lstStyle/>
                    <a:p>
                      <a:pPr marL="0" marR="0" indent="0" algn="just" fontAlgn="base" latinLnBrk="1">
                        <a:lnSpc>
                          <a:spcPct val="150000"/>
                        </a:lnSpc>
                        <a:spcBef>
                          <a:spcPts val="0"/>
                        </a:spcBef>
                        <a:spcAft>
                          <a:spcPts val="0"/>
                        </a:spcAft>
                      </a:pPr>
                      <a:r>
                        <a:rPr lang="ko-KR" altLang="en-US" sz="900" b="0" kern="0" spc="-20">
                          <a:solidFill>
                            <a:srgbClr val="000000"/>
                          </a:solidFill>
                          <a:effectLst/>
                          <a:ea typeface="한양신명조"/>
                        </a:rPr>
                        <a:t>류성경</a:t>
                      </a:r>
                      <a:endParaRPr lang="ko-KR" altLang="en-US" sz="18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c>
                  <a:txBody>
                    <a:bodyPr/>
                    <a:lstStyle/>
                    <a:p>
                      <a:pPr marL="0" marR="0" indent="0" algn="just" fontAlgn="base" latinLnBrk="1">
                        <a:lnSpc>
                          <a:spcPct val="150000"/>
                        </a:lnSpc>
                        <a:spcBef>
                          <a:spcPts val="0"/>
                        </a:spcBef>
                        <a:spcAft>
                          <a:spcPts val="0"/>
                        </a:spcAft>
                      </a:pPr>
                      <a:r>
                        <a:rPr lang="ja-JP" altLang="en-US" sz="900" b="0" kern="0" spc="0" dirty="0">
                          <a:solidFill>
                            <a:srgbClr val="000000"/>
                          </a:solidFill>
                          <a:effectLst/>
                          <a:ea typeface="한양신명조"/>
                        </a:rPr>
                        <a:t>美國保険社の民營介護保険の運營事例に関する研究 </a:t>
                      </a:r>
                      <a:endParaRPr lang="ja-JP" altLang="en-US" sz="1800" b="0" kern="0" spc="0" dirty="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r>
              <a:tr h="497901">
                <a:tc>
                  <a:txBody>
                    <a:bodyPr/>
                    <a:lstStyle/>
                    <a:p>
                      <a:pPr marL="0" marR="0" indent="0" algn="just" fontAlgn="base" latinLnBrk="1">
                        <a:lnSpc>
                          <a:spcPct val="150000"/>
                        </a:lnSpc>
                        <a:spcBef>
                          <a:spcPts val="0"/>
                        </a:spcBef>
                        <a:spcAft>
                          <a:spcPts val="0"/>
                        </a:spcAft>
                      </a:pPr>
                      <a:r>
                        <a:rPr lang="ko-KR" altLang="en-US" sz="900" b="0" kern="0" spc="-20">
                          <a:solidFill>
                            <a:srgbClr val="000000"/>
                          </a:solidFill>
                          <a:effectLst/>
                          <a:ea typeface="한양신명조"/>
                        </a:rPr>
                        <a:t>윤관호</a:t>
                      </a:r>
                      <a:endParaRPr lang="ko-KR" altLang="en-US" sz="18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c>
                  <a:txBody>
                    <a:bodyPr/>
                    <a:lstStyle/>
                    <a:p>
                      <a:pPr marL="0" marR="0" indent="0" algn="just" fontAlgn="base" latinLnBrk="1">
                        <a:lnSpc>
                          <a:spcPct val="150000"/>
                        </a:lnSpc>
                        <a:spcBef>
                          <a:spcPts val="0"/>
                        </a:spcBef>
                        <a:spcAft>
                          <a:spcPts val="0"/>
                        </a:spcAft>
                      </a:pPr>
                      <a:r>
                        <a:rPr lang="ja-JP" altLang="en-US" sz="900" b="0" kern="0" spc="0" dirty="0">
                          <a:solidFill>
                            <a:srgbClr val="000000"/>
                          </a:solidFill>
                          <a:effectLst/>
                          <a:ea typeface="한양신명조"/>
                        </a:rPr>
                        <a:t>韓国の女性専門人材養成のケーススタディ</a:t>
                      </a:r>
                      <a:r>
                        <a:rPr lang="en-US" altLang="ja-JP" sz="900" b="0" kern="0" spc="0" dirty="0">
                          <a:solidFill>
                            <a:srgbClr val="000000"/>
                          </a:solidFill>
                          <a:effectLst/>
                          <a:latin typeface="한양신명조"/>
                        </a:rPr>
                        <a:t>-S</a:t>
                      </a:r>
                      <a:r>
                        <a:rPr lang="ja-JP" altLang="en-US" sz="900" b="0" kern="0" spc="0" dirty="0">
                          <a:solidFill>
                            <a:srgbClr val="000000"/>
                          </a:solidFill>
                          <a:effectLst/>
                          <a:ea typeface="한양신명조"/>
                        </a:rPr>
                        <a:t>女子商業高校を中心に</a:t>
                      </a:r>
                      <a:r>
                        <a:rPr lang="en-US" altLang="ja-JP" sz="900" b="0" kern="0" spc="0" dirty="0">
                          <a:solidFill>
                            <a:srgbClr val="000000"/>
                          </a:solidFill>
                          <a:effectLst/>
                          <a:latin typeface="한양신명조"/>
                        </a:rPr>
                        <a:t>-</a:t>
                      </a:r>
                      <a:endParaRPr lang="ja-JP" altLang="en-US" sz="1800" b="0" kern="0" spc="0" dirty="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r>
              <a:tr h="268883">
                <a:tc>
                  <a:txBody>
                    <a:bodyPr/>
                    <a:lstStyle/>
                    <a:p>
                      <a:pPr marL="0" marR="0" indent="0" algn="just" fontAlgn="base" latinLnBrk="1">
                        <a:lnSpc>
                          <a:spcPct val="150000"/>
                        </a:lnSpc>
                        <a:spcBef>
                          <a:spcPts val="0"/>
                        </a:spcBef>
                        <a:spcAft>
                          <a:spcPts val="0"/>
                        </a:spcAft>
                      </a:pPr>
                      <a:r>
                        <a:rPr lang="ko-KR" altLang="en-US" sz="900" b="0" kern="0" spc="-20">
                          <a:solidFill>
                            <a:srgbClr val="000000"/>
                          </a:solidFill>
                          <a:effectLst/>
                          <a:ea typeface="한양신명조"/>
                        </a:rPr>
                        <a:t>윤관호</a:t>
                      </a:r>
                      <a:r>
                        <a:rPr lang="en-US" altLang="ko-KR" sz="900" b="0" kern="0" spc="-20">
                          <a:solidFill>
                            <a:srgbClr val="000000"/>
                          </a:solidFill>
                          <a:effectLst/>
                          <a:latin typeface="한양신명조"/>
                        </a:rPr>
                        <a:t>, </a:t>
                      </a:r>
                      <a:r>
                        <a:rPr lang="ko-KR" altLang="en-US" sz="900" b="0" kern="0" spc="-20">
                          <a:solidFill>
                            <a:srgbClr val="000000"/>
                          </a:solidFill>
                          <a:effectLst/>
                          <a:ea typeface="한양신명조"/>
                        </a:rPr>
                        <a:t>최윤영</a:t>
                      </a:r>
                      <a:endParaRPr lang="ko-KR" altLang="en-US" sz="11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c>
                  <a:txBody>
                    <a:bodyPr/>
                    <a:lstStyle/>
                    <a:p>
                      <a:pPr marL="0" marR="0" indent="0" algn="just" fontAlgn="base" latinLnBrk="1">
                        <a:lnSpc>
                          <a:spcPct val="150000"/>
                        </a:lnSpc>
                        <a:spcBef>
                          <a:spcPts val="0"/>
                        </a:spcBef>
                        <a:spcAft>
                          <a:spcPts val="0"/>
                        </a:spcAft>
                      </a:pPr>
                      <a:r>
                        <a:rPr lang="ja-JP" altLang="en-US" sz="900" b="0" kern="0" spc="0">
                          <a:solidFill>
                            <a:srgbClr val="000000"/>
                          </a:solidFill>
                          <a:effectLst/>
                          <a:ea typeface="한양신명조"/>
                        </a:rPr>
                        <a:t>韓国の商業教育の史的考察</a:t>
                      </a:r>
                      <a:endParaRPr lang="ja-JP" altLang="en-US" sz="11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r>
              <a:tr h="268883">
                <a:tc>
                  <a:txBody>
                    <a:bodyPr/>
                    <a:lstStyle/>
                    <a:p>
                      <a:pPr marL="0" marR="0" indent="0" algn="just" fontAlgn="base" latinLnBrk="1">
                        <a:lnSpc>
                          <a:spcPct val="150000"/>
                        </a:lnSpc>
                        <a:spcBef>
                          <a:spcPts val="0"/>
                        </a:spcBef>
                        <a:spcAft>
                          <a:spcPts val="0"/>
                        </a:spcAft>
                      </a:pPr>
                      <a:r>
                        <a:rPr lang="ko-KR" altLang="en-US" sz="900" b="0" kern="0" spc="-20">
                          <a:solidFill>
                            <a:srgbClr val="000000"/>
                          </a:solidFill>
                          <a:effectLst/>
                          <a:ea typeface="한양신명조"/>
                        </a:rPr>
                        <a:t>이임정</a:t>
                      </a:r>
                      <a:endParaRPr lang="ko-KR" altLang="en-US" sz="11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c>
                  <a:txBody>
                    <a:bodyPr/>
                    <a:lstStyle/>
                    <a:p>
                      <a:pPr marL="0" marR="0" indent="0" algn="just" fontAlgn="base" latinLnBrk="1">
                        <a:lnSpc>
                          <a:spcPct val="150000"/>
                        </a:lnSpc>
                        <a:spcBef>
                          <a:spcPts val="0"/>
                        </a:spcBef>
                        <a:spcAft>
                          <a:spcPts val="0"/>
                        </a:spcAft>
                      </a:pPr>
                      <a:r>
                        <a:rPr lang="en-US" sz="900" b="0" kern="0" spc="0">
                          <a:solidFill>
                            <a:srgbClr val="000000"/>
                          </a:solidFill>
                          <a:effectLst/>
                          <a:latin typeface="한양신명조"/>
                        </a:rPr>
                        <a:t>The Leadership of Subjective well-being </a:t>
                      </a:r>
                      <a:endParaRPr lang="en-US" sz="11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r>
              <a:tr h="497901">
                <a:tc>
                  <a:txBody>
                    <a:bodyPr/>
                    <a:lstStyle/>
                    <a:p>
                      <a:pPr marL="0" marR="0" indent="0" algn="just" fontAlgn="base" latinLnBrk="1">
                        <a:lnSpc>
                          <a:spcPct val="150000"/>
                        </a:lnSpc>
                        <a:spcBef>
                          <a:spcPts val="0"/>
                        </a:spcBef>
                        <a:spcAft>
                          <a:spcPts val="0"/>
                        </a:spcAft>
                      </a:pPr>
                      <a:r>
                        <a:rPr lang="en-US" sz="900" b="0" kern="0" spc="-150" dirty="0" err="1">
                          <a:solidFill>
                            <a:srgbClr val="000000"/>
                          </a:solidFill>
                          <a:effectLst/>
                          <a:latin typeface="한양신명조"/>
                        </a:rPr>
                        <a:t>Shuo</a:t>
                      </a:r>
                      <a:r>
                        <a:rPr lang="en-US" sz="900" b="0" kern="0" spc="-150" dirty="0">
                          <a:solidFill>
                            <a:srgbClr val="000000"/>
                          </a:solidFill>
                          <a:effectLst/>
                          <a:latin typeface="한양신명조"/>
                        </a:rPr>
                        <a:t> Zhang, </a:t>
                      </a:r>
                      <a:r>
                        <a:rPr lang="ko-KR" altLang="en-US" sz="900" b="0" kern="0" spc="-150" dirty="0">
                          <a:solidFill>
                            <a:srgbClr val="000000"/>
                          </a:solidFill>
                          <a:effectLst/>
                          <a:ea typeface="한양신명조"/>
                        </a:rPr>
                        <a:t>이종호</a:t>
                      </a:r>
                      <a:r>
                        <a:rPr lang="en-US" altLang="ko-KR" sz="900" b="0" kern="0" spc="-150" dirty="0">
                          <a:solidFill>
                            <a:srgbClr val="000000"/>
                          </a:solidFill>
                          <a:effectLst/>
                          <a:latin typeface="한양신명조"/>
                        </a:rPr>
                        <a:t>, </a:t>
                      </a:r>
                      <a:endParaRPr lang="ko-KR" altLang="en-US" sz="1100" b="0" kern="0" spc="-150" dirty="0" smtClean="0">
                        <a:solidFill>
                          <a:srgbClr val="000000"/>
                        </a:solidFill>
                        <a:effectLst/>
                      </a:endParaRPr>
                    </a:p>
                    <a:p>
                      <a:pPr marL="0" marR="0" indent="0" algn="just" fontAlgn="base" latinLnBrk="1">
                        <a:lnSpc>
                          <a:spcPct val="150000"/>
                        </a:lnSpc>
                        <a:spcBef>
                          <a:spcPts val="0"/>
                        </a:spcBef>
                        <a:spcAft>
                          <a:spcPts val="0"/>
                        </a:spcAft>
                      </a:pPr>
                      <a:r>
                        <a:rPr lang="en-US" sz="900" b="0" kern="0" spc="-150" dirty="0" smtClean="0">
                          <a:solidFill>
                            <a:srgbClr val="000000"/>
                          </a:solidFill>
                          <a:effectLst/>
                          <a:latin typeface="한양신명조"/>
                        </a:rPr>
                        <a:t>Bat-</a:t>
                      </a:r>
                      <a:r>
                        <a:rPr lang="en-US" sz="900" b="0" kern="0" spc="-150" dirty="0" err="1" smtClean="0">
                          <a:solidFill>
                            <a:srgbClr val="000000"/>
                          </a:solidFill>
                          <a:effectLst/>
                          <a:latin typeface="한양신명조"/>
                        </a:rPr>
                        <a:t>Amgalan</a:t>
                      </a:r>
                      <a:r>
                        <a:rPr lang="en-US" sz="900" b="0" kern="0" spc="-150" dirty="0" smtClean="0">
                          <a:solidFill>
                            <a:srgbClr val="000000"/>
                          </a:solidFill>
                          <a:effectLst/>
                          <a:latin typeface="한양신명조"/>
                        </a:rPr>
                        <a:t>, </a:t>
                      </a:r>
                      <a:r>
                        <a:rPr lang="en-US" sz="900" b="0" kern="0" spc="-150" dirty="0" err="1" smtClean="0">
                          <a:solidFill>
                            <a:srgbClr val="000000"/>
                          </a:solidFill>
                          <a:effectLst/>
                          <a:latin typeface="한양신명조"/>
                        </a:rPr>
                        <a:t>Ganlkhagva</a:t>
                      </a:r>
                      <a:r>
                        <a:rPr lang="en-US" sz="900" b="0" kern="0" spc="-150" dirty="0" smtClean="0">
                          <a:solidFill>
                            <a:srgbClr val="000000"/>
                          </a:solidFill>
                          <a:effectLst/>
                          <a:latin typeface="한양신명조"/>
                        </a:rPr>
                        <a:t>, </a:t>
                      </a:r>
                      <a:r>
                        <a:rPr lang="ko-KR" altLang="en-US" sz="900" b="0" kern="0" spc="-150" dirty="0" err="1" smtClean="0">
                          <a:solidFill>
                            <a:srgbClr val="000000"/>
                          </a:solidFill>
                          <a:effectLst/>
                          <a:ea typeface="한양신명조"/>
                        </a:rPr>
                        <a:t>윤덕병</a:t>
                      </a:r>
                      <a:endParaRPr lang="ko-KR" altLang="en-US" sz="1100" b="0" kern="0" spc="-150" dirty="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c>
                  <a:txBody>
                    <a:bodyPr/>
                    <a:lstStyle/>
                    <a:p>
                      <a:pPr marL="0" marR="0" indent="0" algn="just" fontAlgn="base" latinLnBrk="1">
                        <a:lnSpc>
                          <a:spcPct val="150000"/>
                        </a:lnSpc>
                        <a:spcBef>
                          <a:spcPts val="0"/>
                        </a:spcBef>
                        <a:spcAft>
                          <a:spcPts val="0"/>
                        </a:spcAft>
                      </a:pPr>
                      <a:r>
                        <a:rPr lang="en-US" sz="900" b="0" kern="0" spc="0">
                          <a:solidFill>
                            <a:srgbClr val="000000"/>
                          </a:solidFill>
                          <a:effectLst/>
                          <a:latin typeface="한양신명조"/>
                        </a:rPr>
                        <a:t>An Introduction on O2O as a new business model in Electronic Commerce</a:t>
                      </a:r>
                      <a:endParaRPr lang="en-US" sz="1100" b="0" kern="0" spc="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r>
              <a:tr h="268883">
                <a:tc>
                  <a:txBody>
                    <a:bodyPr/>
                    <a:lstStyle/>
                    <a:p>
                      <a:pPr marL="0" marR="0" indent="0" algn="just" fontAlgn="base" latinLnBrk="1">
                        <a:lnSpc>
                          <a:spcPct val="150000"/>
                        </a:lnSpc>
                        <a:spcBef>
                          <a:spcPts val="0"/>
                        </a:spcBef>
                        <a:spcAft>
                          <a:spcPts val="0"/>
                        </a:spcAft>
                      </a:pPr>
                      <a:r>
                        <a:rPr lang="ko-KR" altLang="en-US" sz="900" b="0" kern="0" spc="0" dirty="0">
                          <a:solidFill>
                            <a:srgbClr val="000000"/>
                          </a:solidFill>
                          <a:effectLst/>
                          <a:ea typeface="한양신명조"/>
                        </a:rPr>
                        <a:t>양재영</a:t>
                      </a:r>
                      <a:endParaRPr lang="ko-KR" altLang="en-US" sz="1100" b="0" kern="0" spc="0" dirty="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c>
                  <a:txBody>
                    <a:bodyPr/>
                    <a:lstStyle/>
                    <a:p>
                      <a:pPr marL="0" marR="0" indent="0" algn="just" fontAlgn="base" latinLnBrk="1">
                        <a:lnSpc>
                          <a:spcPct val="150000"/>
                        </a:lnSpc>
                        <a:spcBef>
                          <a:spcPts val="0"/>
                        </a:spcBef>
                        <a:spcAft>
                          <a:spcPts val="0"/>
                        </a:spcAft>
                      </a:pPr>
                      <a:r>
                        <a:rPr lang="ja-JP" altLang="en-US" sz="900" b="0" kern="0" spc="0" dirty="0">
                          <a:solidFill>
                            <a:srgbClr val="000000"/>
                          </a:solidFill>
                          <a:effectLst/>
                          <a:ea typeface="한양신명조"/>
                        </a:rPr>
                        <a:t>グローバルヘルスケア活性化の方眼</a:t>
                      </a:r>
                      <a:endParaRPr lang="ja-JP" altLang="en-US" sz="1100" b="0" kern="0" spc="0" dirty="0">
                        <a:solidFill>
                          <a:srgbClr val="000000"/>
                        </a:solidFill>
                        <a:effectLst/>
                      </a:endParaRPr>
                    </a:p>
                  </a:txBody>
                  <a:tcPr marL="64770" marR="64770" marT="17907" marB="17907"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tcPr>
                </a:tc>
              </a:tr>
            </a:tbl>
          </a:graphicData>
        </a:graphic>
      </p:graphicFrame>
      <p:grpSp>
        <p:nvGrpSpPr>
          <p:cNvPr id="5" name="그룹 4"/>
          <p:cNvGrpSpPr/>
          <p:nvPr/>
        </p:nvGrpSpPr>
        <p:grpSpPr>
          <a:xfrm>
            <a:off x="-2023" y="38461"/>
            <a:ext cx="5471473" cy="566177"/>
            <a:chOff x="10470" y="4408542"/>
            <a:chExt cx="5358595" cy="522625"/>
          </a:xfrm>
        </p:grpSpPr>
        <p:sp>
          <p:nvSpPr>
            <p:cNvPr id="6" name="직사각형 5"/>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p:cNvSpPr/>
            <p:nvPr/>
          </p:nvSpPr>
          <p:spPr>
            <a:xfrm>
              <a:off x="10470" y="4408542"/>
              <a:ext cx="5358595" cy="426152"/>
            </a:xfrm>
            <a:prstGeom prst="rect">
              <a:avLst/>
            </a:prstGeom>
            <a:noFill/>
          </p:spPr>
          <p:txBody>
            <a:bodyPr wrap="square">
              <a:spAutoFit/>
            </a:bodyPr>
            <a:lstStyle/>
            <a:p>
              <a:r>
                <a:rPr lang="ko-KR" altLang="en-US" sz="2400" b="1" dirty="0">
                  <a:solidFill>
                    <a:srgbClr val="002060"/>
                  </a:solidFill>
                </a:rPr>
                <a:t> </a:t>
              </a:r>
              <a:r>
                <a:rPr lang="en-US" altLang="ko-KR" sz="2400" b="1" dirty="0" smtClean="0">
                  <a:solidFill>
                    <a:srgbClr val="002060"/>
                  </a:solidFill>
                </a:rPr>
                <a:t>2014</a:t>
              </a:r>
              <a:r>
                <a:rPr lang="ko-KR" altLang="en-US" sz="2400" b="1" dirty="0" smtClean="0">
                  <a:solidFill>
                    <a:srgbClr val="002060"/>
                  </a:solidFill>
                </a:rPr>
                <a:t>년 사업 추진 현황</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pic>
        <p:nvPicPr>
          <p:cNvPr id="9"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슬라이드 번호 개체 틀 1"/>
          <p:cNvSpPr>
            <a:spLocks noGrp="1"/>
          </p:cNvSpPr>
          <p:nvPr>
            <p:ph type="sldNum" sz="quarter" idx="12"/>
          </p:nvPr>
        </p:nvSpPr>
        <p:spPr/>
        <p:txBody>
          <a:bodyPr/>
          <a:lstStyle/>
          <a:p>
            <a:fld id="{84A5A0CE-9E8F-4518-A53B-FECD1FF9E382}" type="slidenum">
              <a:rPr lang="ko-KR" altLang="en-US" smtClean="0"/>
              <a:t>13</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a:off x="-2023" y="38461"/>
            <a:ext cx="5471473" cy="566177"/>
            <a:chOff x="10470" y="4408542"/>
            <a:chExt cx="5358595" cy="522625"/>
          </a:xfrm>
        </p:grpSpPr>
        <p:sp>
          <p:nvSpPr>
            <p:cNvPr id="3" name="직사각형 2"/>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p:nvSpPr>
          <p:spPr>
            <a:xfrm>
              <a:off x="10470" y="4408542"/>
              <a:ext cx="5358595" cy="426152"/>
            </a:xfrm>
            <a:prstGeom prst="rect">
              <a:avLst/>
            </a:prstGeom>
            <a:noFill/>
          </p:spPr>
          <p:txBody>
            <a:bodyPr wrap="square">
              <a:spAutoFit/>
            </a:bodyPr>
            <a:lstStyle/>
            <a:p>
              <a:r>
                <a:rPr lang="ko-KR" altLang="en-US" sz="2400" b="1" dirty="0">
                  <a:solidFill>
                    <a:srgbClr val="002060"/>
                  </a:solidFill>
                </a:rPr>
                <a:t> </a:t>
              </a:r>
              <a:r>
                <a:rPr lang="en-US" altLang="ko-KR" sz="2400" b="1" dirty="0" smtClean="0">
                  <a:solidFill>
                    <a:srgbClr val="002060"/>
                  </a:solidFill>
                </a:rPr>
                <a:t>2014</a:t>
              </a:r>
              <a:r>
                <a:rPr lang="ko-KR" altLang="en-US" sz="2400" b="1" dirty="0" smtClean="0">
                  <a:solidFill>
                    <a:srgbClr val="002060"/>
                  </a:solidFill>
                </a:rPr>
                <a:t>년 사업 추진 현황</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pic>
        <p:nvPicPr>
          <p:cNvPr id="5"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표 5"/>
          <p:cNvGraphicFramePr>
            <a:graphicFrameLocks noGrp="1"/>
          </p:cNvGraphicFramePr>
          <p:nvPr>
            <p:extLst>
              <p:ext uri="{D42A27DB-BD31-4B8C-83A1-F6EECF244321}">
                <p14:modId xmlns:p14="http://schemas.microsoft.com/office/powerpoint/2010/main" val="2370382711"/>
              </p:ext>
            </p:extLst>
          </p:nvPr>
        </p:nvGraphicFramePr>
        <p:xfrm>
          <a:off x="359994" y="1401852"/>
          <a:ext cx="6127250" cy="2621280"/>
        </p:xfrm>
        <a:graphic>
          <a:graphicData uri="http://schemas.openxmlformats.org/drawingml/2006/table">
            <a:tbl>
              <a:tblPr firstRow="1" bandRow="1">
                <a:tableStyleId>{2D5ABB26-0587-4C30-8999-92F81FD0307C}</a:tableStyleId>
              </a:tblPr>
              <a:tblGrid>
                <a:gridCol w="1708436"/>
                <a:gridCol w="4418814"/>
              </a:tblGrid>
              <a:tr h="420491">
                <a:tc>
                  <a:txBody>
                    <a:bodyPr/>
                    <a:lstStyle/>
                    <a:p>
                      <a:pPr marL="0" marR="0" indent="0" algn="l" defTabSz="914146" rtl="0" eaLnBrk="1" fontAlgn="auto" latinLnBrk="1" hangingPunct="1">
                        <a:lnSpc>
                          <a:spcPct val="100000"/>
                        </a:lnSpc>
                        <a:spcBef>
                          <a:spcPts val="0"/>
                        </a:spcBef>
                        <a:spcAft>
                          <a:spcPts val="0"/>
                        </a:spcAft>
                        <a:buClrTx/>
                        <a:buSzTx/>
                        <a:buFontTx/>
                        <a:buNone/>
                        <a:tabLst/>
                        <a:defRPr/>
                      </a:pPr>
                      <a:r>
                        <a:rPr lang="ko-KR" altLang="en-US" sz="1100" b="1" kern="1200" dirty="0" smtClean="0">
                          <a:solidFill>
                            <a:schemeClr val="tx1"/>
                          </a:solidFill>
                          <a:effectLst/>
                          <a:latin typeface="+mn-lt"/>
                          <a:ea typeface="+mn-ea"/>
                          <a:cs typeface="+mn-cs"/>
                        </a:rPr>
                        <a:t>제</a:t>
                      </a:r>
                      <a:r>
                        <a:rPr lang="en-US" altLang="ko-KR" sz="1100" b="1" kern="1200" dirty="0" smtClean="0">
                          <a:solidFill>
                            <a:schemeClr val="tx1"/>
                          </a:solidFill>
                          <a:effectLst/>
                          <a:latin typeface="+mn-lt"/>
                          <a:ea typeface="+mn-ea"/>
                          <a:cs typeface="+mn-cs"/>
                        </a:rPr>
                        <a:t>2</a:t>
                      </a:r>
                      <a:r>
                        <a:rPr lang="ko-KR" altLang="en-US" sz="1100" b="1" kern="1200" dirty="0" smtClean="0">
                          <a:solidFill>
                            <a:schemeClr val="tx1"/>
                          </a:solidFill>
                          <a:effectLst/>
                          <a:latin typeface="+mn-lt"/>
                          <a:ea typeface="+mn-ea"/>
                          <a:cs typeface="+mn-cs"/>
                        </a:rPr>
                        <a:t>차 회장단 회의</a:t>
                      </a:r>
                      <a:endParaRPr lang="ko-KR" altLang="en-US" sz="1100" kern="1200" dirty="0" smtClean="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일시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a:t>
                      </a:r>
                      <a:r>
                        <a:rPr lang="ko-KR" altLang="en-US" sz="1100" kern="1200" baseline="0" dirty="0" smtClean="0">
                          <a:solidFill>
                            <a:schemeClr val="tx1"/>
                          </a:solidFill>
                          <a:effectLst/>
                          <a:latin typeface="+mn-lt"/>
                          <a:ea typeface="+mn-ea"/>
                          <a:cs typeface="+mn-cs"/>
                        </a:rPr>
                        <a:t> </a:t>
                      </a:r>
                      <a:r>
                        <a:rPr lang="en-US" altLang="ko-KR" sz="1100" kern="1200" baseline="0" dirty="0" smtClean="0">
                          <a:solidFill>
                            <a:schemeClr val="tx1"/>
                          </a:solidFill>
                          <a:effectLst/>
                          <a:latin typeface="+mn-lt"/>
                          <a:ea typeface="+mn-ea"/>
                          <a:cs typeface="+mn-cs"/>
                        </a:rPr>
                        <a:t>9</a:t>
                      </a:r>
                      <a:r>
                        <a:rPr lang="ko-KR" altLang="en-US" sz="1100" kern="1200" baseline="0" dirty="0" smtClean="0">
                          <a:solidFill>
                            <a:schemeClr val="tx1"/>
                          </a:solidFill>
                          <a:effectLst/>
                          <a:latin typeface="+mn-lt"/>
                          <a:ea typeface="+mn-ea"/>
                          <a:cs typeface="+mn-cs"/>
                        </a:rPr>
                        <a:t>월 </a:t>
                      </a:r>
                      <a:r>
                        <a:rPr lang="en-US" altLang="ko-KR" sz="1100" kern="1200" baseline="0" dirty="0" smtClean="0">
                          <a:solidFill>
                            <a:schemeClr val="tx1"/>
                          </a:solidFill>
                          <a:effectLst/>
                          <a:latin typeface="+mn-lt"/>
                          <a:ea typeface="+mn-ea"/>
                          <a:cs typeface="+mn-cs"/>
                        </a:rPr>
                        <a:t>20</a:t>
                      </a:r>
                      <a:r>
                        <a:rPr lang="ko-KR" altLang="en-US" sz="1100" kern="1200" baseline="0" dirty="0" smtClean="0">
                          <a:solidFill>
                            <a:schemeClr val="tx1"/>
                          </a:solidFill>
                          <a:effectLst/>
                          <a:latin typeface="+mn-lt"/>
                          <a:ea typeface="+mn-ea"/>
                          <a:cs typeface="+mn-cs"/>
                        </a:rPr>
                        <a:t>일 오전 </a:t>
                      </a:r>
                      <a:r>
                        <a:rPr lang="en-US" altLang="ko-KR" sz="1100" kern="1200" baseline="0" dirty="0" smtClean="0">
                          <a:solidFill>
                            <a:schemeClr val="tx1"/>
                          </a:solidFill>
                          <a:effectLst/>
                          <a:latin typeface="+mn-lt"/>
                          <a:ea typeface="+mn-ea"/>
                          <a:cs typeface="+mn-cs"/>
                        </a:rPr>
                        <a:t>11</a:t>
                      </a:r>
                      <a:r>
                        <a:rPr lang="ko-KR" altLang="en-US" sz="1100" kern="1200" baseline="0" dirty="0" smtClean="0">
                          <a:solidFill>
                            <a:schemeClr val="tx1"/>
                          </a:solidFill>
                          <a:effectLst/>
                          <a:latin typeface="+mn-lt"/>
                          <a:ea typeface="+mn-ea"/>
                          <a:cs typeface="+mn-cs"/>
                        </a:rPr>
                        <a:t>시 </a:t>
                      </a:r>
                      <a:r>
                        <a:rPr lang="en-US" altLang="ko-KR" sz="1100" kern="1200" baseline="0" dirty="0" smtClean="0">
                          <a:solidFill>
                            <a:schemeClr val="tx1"/>
                          </a:solidFill>
                          <a:effectLst/>
                          <a:latin typeface="+mn-lt"/>
                          <a:ea typeface="+mn-ea"/>
                          <a:cs typeface="+mn-cs"/>
                        </a:rPr>
                        <a:t>– 14</a:t>
                      </a:r>
                      <a:r>
                        <a:rPr lang="ko-KR" altLang="en-US" sz="1100" kern="1200" baseline="0" dirty="0" smtClean="0">
                          <a:solidFill>
                            <a:schemeClr val="tx1"/>
                          </a:solidFill>
                          <a:effectLst/>
                          <a:latin typeface="+mn-lt"/>
                          <a:ea typeface="+mn-ea"/>
                          <a:cs typeface="+mn-cs"/>
                        </a:rPr>
                        <a:t>시</a:t>
                      </a:r>
                      <a:endParaRPr lang="ko-KR" altLang="en-US" sz="1100" kern="1200" dirty="0" smtClean="0">
                        <a:solidFill>
                          <a:schemeClr val="tx1"/>
                        </a:solidFill>
                        <a:effectLst/>
                        <a:latin typeface="+mn-lt"/>
                        <a:ea typeface="+mn-ea"/>
                        <a:cs typeface="+mn-cs"/>
                      </a:endParaRP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장소 </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대구그랜드호텔</a:t>
                      </a:r>
                      <a:endParaRPr lang="en-US" altLang="ko-KR" sz="1100" kern="1200" dirty="0" smtClean="0">
                        <a:solidFill>
                          <a:schemeClr val="tx1"/>
                        </a:solidFill>
                        <a:effectLst/>
                        <a:latin typeface="+mn-lt"/>
                        <a:ea typeface="+mn-ea"/>
                        <a:cs typeface="+mn-cs"/>
                      </a:endParaRPr>
                    </a:p>
                    <a:p>
                      <a:pPr fontAlgn="base" latinLnBrk="1"/>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주요내용</a:t>
                      </a:r>
                      <a:endParaRPr lang="en-US" altLang="ko-KR" sz="1100" kern="1200" dirty="0" smtClean="0">
                        <a:solidFill>
                          <a:schemeClr val="tx1"/>
                        </a:solidFill>
                        <a:effectLst/>
                        <a:latin typeface="+mn-lt"/>
                        <a:ea typeface="+mn-ea"/>
                        <a:cs typeface="+mn-cs"/>
                      </a:endParaRPr>
                    </a:p>
                    <a:p>
                      <a:pPr marL="0" indent="0" fontAlgn="base" latinLnBrk="1">
                        <a:buFontTx/>
                        <a:buNone/>
                      </a:pP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전반기 주요업무추진현황 보고</a:t>
                      </a:r>
                      <a:endParaRPr lang="en-US" altLang="ko-KR" sz="1100" kern="1200" dirty="0" smtClean="0">
                        <a:solidFill>
                          <a:schemeClr val="tx1"/>
                        </a:solidFill>
                        <a:effectLst/>
                        <a:latin typeface="+mn-lt"/>
                        <a:ea typeface="+mn-ea"/>
                        <a:cs typeface="+mn-cs"/>
                      </a:endParaRPr>
                    </a:p>
                    <a:p>
                      <a:pPr marL="0" indent="0" fontAlgn="base" latinLnBrk="1">
                        <a:buFontTx/>
                        <a:buNone/>
                      </a:pP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추계국제학술대회 개최 논의</a:t>
                      </a:r>
                      <a:endParaRPr lang="en-US" altLang="ko-KR" sz="1100" kern="1200" dirty="0" smtClean="0">
                        <a:solidFill>
                          <a:schemeClr val="tx1"/>
                        </a:solidFill>
                        <a:effectLst/>
                        <a:latin typeface="+mn-lt"/>
                        <a:ea typeface="+mn-ea"/>
                        <a:cs typeface="+mn-cs"/>
                      </a:endParaRPr>
                    </a:p>
                    <a:p>
                      <a:pPr marL="0" indent="0" fontAlgn="base" latinLnBrk="1">
                        <a:buFontTx/>
                        <a:buNone/>
                      </a:pP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편집위원회 보고</a:t>
                      </a:r>
                      <a:endParaRPr lang="en-US" altLang="ko-KR" sz="1100" kern="1200" dirty="0" smtClean="0">
                        <a:solidFill>
                          <a:schemeClr val="tx1"/>
                        </a:solidFill>
                        <a:effectLst/>
                        <a:latin typeface="+mn-lt"/>
                        <a:ea typeface="+mn-ea"/>
                        <a:cs typeface="+mn-cs"/>
                      </a:endParaRPr>
                    </a:p>
                    <a:p>
                      <a:pPr marL="0" indent="0" fontAlgn="base" latinLnBrk="1">
                        <a:buFontTx/>
                        <a:buNone/>
                      </a:pP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차기 수석부회장 후보자 선임회의 </a:t>
                      </a:r>
                      <a:r>
                        <a:rPr lang="en-US" altLang="ko-KR" sz="1100" kern="1200" dirty="0" smtClean="0">
                          <a:solidFill>
                            <a:schemeClr val="tx1"/>
                          </a:solidFill>
                          <a:effectLst/>
                          <a:latin typeface="+mn-lt"/>
                          <a:ea typeface="+mn-ea"/>
                          <a:cs typeface="+mn-cs"/>
                        </a:rPr>
                        <a:t>:</a:t>
                      </a:r>
                      <a:r>
                        <a:rPr lang="en-US" altLang="ko-KR" sz="1100" kern="1200" baseline="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김미형교수</a:t>
                      </a:r>
                      <a:r>
                        <a:rPr lang="en-US" altLang="ko-KR" sz="1100" kern="1200" dirty="0" smtClean="0">
                          <a:solidFill>
                            <a:schemeClr val="tx1"/>
                          </a:solidFill>
                          <a:effectLst/>
                          <a:latin typeface="+mn-lt"/>
                          <a:ea typeface="+mn-ea"/>
                          <a:cs typeface="+mn-cs"/>
                        </a:rPr>
                        <a:t>(</a:t>
                      </a:r>
                      <a:r>
                        <a:rPr lang="ko-KR" altLang="en-US" sz="1100" kern="1200" dirty="0" err="1" smtClean="0">
                          <a:solidFill>
                            <a:schemeClr val="tx1"/>
                          </a:solidFill>
                          <a:effectLst/>
                          <a:latin typeface="+mn-lt"/>
                          <a:ea typeface="+mn-ea"/>
                          <a:cs typeface="+mn-cs"/>
                        </a:rPr>
                        <a:t>호원대</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 선임</a:t>
                      </a: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0">
                <a:tc>
                  <a:txBody>
                    <a:bodyPr/>
                    <a:lstStyle/>
                    <a:p>
                      <a:pPr algn="l" latinLnBrk="1"/>
                      <a:r>
                        <a:rPr lang="ko-KR" altLang="en-US" sz="1100" b="1" dirty="0" smtClean="0"/>
                        <a:t>학술연구재단 </a:t>
                      </a:r>
                      <a:r>
                        <a:rPr lang="en-US" altLang="ko-KR" sz="1100" b="1" spc="-150" dirty="0" smtClean="0"/>
                        <a:t>2014</a:t>
                      </a:r>
                      <a:r>
                        <a:rPr lang="ko-KR" altLang="en-US" sz="1100" b="1" spc="-150" dirty="0" smtClean="0"/>
                        <a:t>년도</a:t>
                      </a:r>
                      <a:endParaRPr lang="en-US" altLang="ko-KR" sz="1100" b="1" spc="-150" dirty="0" smtClean="0"/>
                    </a:p>
                    <a:p>
                      <a:pPr algn="l" latinLnBrk="1"/>
                      <a:r>
                        <a:rPr lang="ko-KR" altLang="en-US" sz="1100" b="1" dirty="0" smtClean="0"/>
                        <a:t>학술지 지원사업 준비</a:t>
                      </a:r>
                      <a:endParaRPr lang="ko-KR" altLang="en-US" sz="1100" b="1"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ko-KR" altLang="en-US" sz="1100" kern="1200" dirty="0" smtClean="0">
                          <a:solidFill>
                            <a:schemeClr val="tx1"/>
                          </a:solidFill>
                          <a:effectLst/>
                          <a:latin typeface="+mn-lt"/>
                          <a:ea typeface="+mn-ea"/>
                          <a:cs typeface="+mn-cs"/>
                        </a:rPr>
                        <a:t>⦁ </a:t>
                      </a:r>
                      <a:r>
                        <a:rPr lang="en-US" altLang="ko-KR" sz="1100" kern="1200" dirty="0" smtClean="0">
                          <a:solidFill>
                            <a:schemeClr val="tx1"/>
                          </a:solidFill>
                          <a:effectLst/>
                          <a:latin typeface="+mn-lt"/>
                          <a:ea typeface="+mn-ea"/>
                          <a:cs typeface="+mn-cs"/>
                        </a:rPr>
                        <a:t>10</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6</a:t>
                      </a:r>
                      <a:r>
                        <a:rPr lang="ko-KR" altLang="en-US" sz="1100" kern="1200" dirty="0" smtClean="0">
                          <a:solidFill>
                            <a:schemeClr val="tx1"/>
                          </a:solidFill>
                          <a:effectLst/>
                          <a:latin typeface="+mn-lt"/>
                          <a:ea typeface="+mn-ea"/>
                          <a:cs typeface="+mn-cs"/>
                        </a:rPr>
                        <a:t>일 </a:t>
                      </a:r>
                      <a:r>
                        <a:rPr lang="en-US" altLang="ko-KR" sz="1100" kern="1200" dirty="0" smtClean="0">
                          <a:solidFill>
                            <a:schemeClr val="tx1"/>
                          </a:solidFill>
                          <a:effectLst/>
                          <a:latin typeface="+mn-lt"/>
                          <a:ea typeface="+mn-ea"/>
                          <a:cs typeface="+mn-cs"/>
                        </a:rPr>
                        <a:t>– 10</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13</a:t>
                      </a:r>
                      <a:r>
                        <a:rPr lang="ko-KR" altLang="en-US" sz="1100" kern="1200" dirty="0" smtClean="0">
                          <a:solidFill>
                            <a:schemeClr val="tx1"/>
                          </a:solidFill>
                          <a:effectLst/>
                          <a:latin typeface="+mn-lt"/>
                          <a:ea typeface="+mn-ea"/>
                          <a:cs typeface="+mn-cs"/>
                        </a:rPr>
                        <a:t>일 신청서 제출</a:t>
                      </a:r>
                      <a:endParaRPr lang="ko-KR" altLang="en-US" sz="1100" kern="1200" dirty="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381000">
                <a:tc>
                  <a:txBody>
                    <a:bodyPr/>
                    <a:lstStyle/>
                    <a:p>
                      <a:pPr algn="l" latinLnBrk="1"/>
                      <a:r>
                        <a:rPr lang="ko-KR" altLang="en-US" sz="1100" b="1" dirty="0" smtClean="0"/>
                        <a:t>제</a:t>
                      </a:r>
                      <a:r>
                        <a:rPr lang="en-US" altLang="ko-KR" sz="1100" b="1" dirty="0" smtClean="0"/>
                        <a:t>31</a:t>
                      </a:r>
                      <a:r>
                        <a:rPr lang="ko-KR" altLang="en-US" sz="1100" b="1" dirty="0" smtClean="0"/>
                        <a:t>회 </a:t>
                      </a:r>
                      <a:r>
                        <a:rPr lang="ko-KR" altLang="en-US" sz="1100" b="1" dirty="0" err="1" smtClean="0"/>
                        <a:t>무궁화배</a:t>
                      </a:r>
                      <a:r>
                        <a:rPr lang="ko-KR" altLang="en-US" sz="1100" b="1" dirty="0" smtClean="0"/>
                        <a:t> 전국</a:t>
                      </a:r>
                      <a:endParaRPr lang="en-US" altLang="ko-KR" sz="1100" b="1" dirty="0" smtClean="0"/>
                    </a:p>
                    <a:p>
                      <a:pPr algn="l" latinLnBrk="1"/>
                      <a:r>
                        <a:rPr lang="ko-KR" altLang="en-US" sz="1100" b="1" dirty="0" smtClean="0"/>
                        <a:t>학생실무능력경진대회</a:t>
                      </a:r>
                      <a:endParaRPr lang="ko-KR" altLang="en-US" sz="1100" b="1" dirty="0"/>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algn="l" fontAlgn="base" latinLnBrk="0"/>
                      <a:r>
                        <a:rPr lang="ko-KR" altLang="en-US" sz="1100" kern="1200" dirty="0" smtClean="0">
                          <a:solidFill>
                            <a:schemeClr val="tx1"/>
                          </a:solidFill>
                          <a:effectLst/>
                          <a:latin typeface="+mn-lt"/>
                          <a:ea typeface="+mn-ea"/>
                          <a:cs typeface="+mn-cs"/>
                        </a:rPr>
                        <a:t>⦁ 일 시 </a:t>
                      </a:r>
                      <a:r>
                        <a:rPr lang="en-US" altLang="ko-KR" sz="1100" kern="1200" dirty="0" smtClean="0">
                          <a:solidFill>
                            <a:schemeClr val="tx1"/>
                          </a:solidFill>
                          <a:effectLst/>
                          <a:latin typeface="+mn-lt"/>
                          <a:ea typeface="+mn-ea"/>
                          <a:cs typeface="+mn-cs"/>
                        </a:rPr>
                        <a:t>: 2014</a:t>
                      </a:r>
                      <a:r>
                        <a:rPr lang="ko-KR" altLang="en-US" sz="1100" kern="1200" dirty="0" smtClean="0">
                          <a:solidFill>
                            <a:schemeClr val="tx1"/>
                          </a:solidFill>
                          <a:effectLst/>
                          <a:latin typeface="+mn-lt"/>
                          <a:ea typeface="+mn-ea"/>
                          <a:cs typeface="+mn-cs"/>
                        </a:rPr>
                        <a:t>년 </a:t>
                      </a:r>
                      <a:r>
                        <a:rPr lang="en-US" altLang="ko-KR" sz="1100" kern="1200" dirty="0" smtClean="0">
                          <a:solidFill>
                            <a:schemeClr val="tx1"/>
                          </a:solidFill>
                          <a:effectLst/>
                          <a:latin typeface="+mn-lt"/>
                          <a:ea typeface="+mn-ea"/>
                          <a:cs typeface="+mn-cs"/>
                        </a:rPr>
                        <a:t>11</a:t>
                      </a:r>
                      <a:r>
                        <a:rPr lang="ko-KR" altLang="en-US" sz="1100" kern="1200" dirty="0" smtClean="0">
                          <a:solidFill>
                            <a:schemeClr val="tx1"/>
                          </a:solidFill>
                          <a:effectLst/>
                          <a:latin typeface="+mn-lt"/>
                          <a:ea typeface="+mn-ea"/>
                          <a:cs typeface="+mn-cs"/>
                        </a:rPr>
                        <a:t>월 </a:t>
                      </a:r>
                      <a:r>
                        <a:rPr lang="en-US" altLang="ko-KR" sz="1100" kern="1200" dirty="0" smtClean="0">
                          <a:solidFill>
                            <a:schemeClr val="tx1"/>
                          </a:solidFill>
                          <a:effectLst/>
                          <a:latin typeface="+mn-lt"/>
                          <a:ea typeface="+mn-ea"/>
                          <a:cs typeface="+mn-cs"/>
                        </a:rPr>
                        <a:t>1</a:t>
                      </a:r>
                      <a:r>
                        <a:rPr lang="ko-KR" altLang="en-US" sz="1100" kern="1200" dirty="0" smtClean="0">
                          <a:solidFill>
                            <a:schemeClr val="tx1"/>
                          </a:solidFill>
                          <a:effectLst/>
                          <a:latin typeface="+mn-lt"/>
                          <a:ea typeface="+mn-ea"/>
                          <a:cs typeface="+mn-cs"/>
                        </a:rPr>
                        <a:t>일</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토</a:t>
                      </a:r>
                      <a:r>
                        <a:rPr lang="en-US" altLang="ko-KR" sz="1100" kern="1200" dirty="0" smtClean="0">
                          <a:solidFill>
                            <a:schemeClr val="tx1"/>
                          </a:solidFill>
                          <a:effectLst/>
                          <a:latin typeface="+mn-lt"/>
                          <a:ea typeface="+mn-ea"/>
                          <a:cs typeface="+mn-cs"/>
                        </a:rPr>
                        <a:t>) 9</a:t>
                      </a:r>
                      <a:r>
                        <a:rPr lang="ko-KR" altLang="en-US" sz="1100" kern="1200" dirty="0" smtClean="0">
                          <a:solidFill>
                            <a:schemeClr val="tx1"/>
                          </a:solidFill>
                          <a:effectLst/>
                          <a:latin typeface="+mn-lt"/>
                          <a:ea typeface="+mn-ea"/>
                          <a:cs typeface="+mn-cs"/>
                        </a:rPr>
                        <a:t>시</a:t>
                      </a:r>
                    </a:p>
                    <a:p>
                      <a:pPr algn="l" fontAlgn="base" latinLnBrk="0"/>
                      <a:r>
                        <a:rPr lang="ko-KR" altLang="en-US" sz="1100" kern="1200" dirty="0" smtClean="0">
                          <a:solidFill>
                            <a:schemeClr val="tx1"/>
                          </a:solidFill>
                          <a:effectLst/>
                          <a:latin typeface="+mn-lt"/>
                          <a:ea typeface="+mn-ea"/>
                          <a:cs typeface="+mn-cs"/>
                        </a:rPr>
                        <a:t>⦁ 장 소 </a:t>
                      </a:r>
                      <a:r>
                        <a:rPr lang="en-US" altLang="ko-KR" sz="1100" kern="1200" dirty="0" smtClean="0">
                          <a:solidFill>
                            <a:schemeClr val="tx1"/>
                          </a:solidFill>
                          <a:effectLst/>
                          <a:latin typeface="+mn-lt"/>
                          <a:ea typeface="+mn-ea"/>
                          <a:cs typeface="+mn-cs"/>
                        </a:rPr>
                        <a:t>: </a:t>
                      </a:r>
                      <a:r>
                        <a:rPr lang="ko-KR" altLang="en-US" sz="1100" kern="1200" dirty="0" smtClean="0">
                          <a:solidFill>
                            <a:schemeClr val="tx1"/>
                          </a:solidFill>
                          <a:effectLst/>
                          <a:latin typeface="+mn-lt"/>
                          <a:ea typeface="+mn-ea"/>
                          <a:cs typeface="+mn-cs"/>
                        </a:rPr>
                        <a:t>천안 </a:t>
                      </a:r>
                      <a:r>
                        <a:rPr lang="ko-KR" altLang="en-US" sz="1100" kern="1200" dirty="0" err="1" smtClean="0">
                          <a:solidFill>
                            <a:schemeClr val="tx1"/>
                          </a:solidFill>
                          <a:effectLst/>
                          <a:latin typeface="+mn-lt"/>
                          <a:ea typeface="+mn-ea"/>
                          <a:cs typeface="+mn-cs"/>
                        </a:rPr>
                        <a:t>선문대학교</a:t>
                      </a:r>
                      <a:endParaRPr lang="en-US" altLang="ko-KR"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 주 최 </a:t>
                      </a:r>
                      <a:r>
                        <a:rPr lang="en-US" altLang="ko-KR" sz="1100" kern="1200" dirty="0" smtClean="0">
                          <a:solidFill>
                            <a:schemeClr val="tx1"/>
                          </a:solidFill>
                          <a:effectLst/>
                          <a:latin typeface="+mn-lt"/>
                          <a:ea typeface="+mn-ea"/>
                          <a:cs typeface="+mn-cs"/>
                        </a:rPr>
                        <a:t>: </a:t>
                      </a:r>
                      <a:r>
                        <a:rPr lang="ko-KR" altLang="en-US" sz="1100" kern="1200" dirty="0" err="1" smtClean="0">
                          <a:solidFill>
                            <a:schemeClr val="tx1"/>
                          </a:solidFill>
                          <a:effectLst/>
                          <a:latin typeface="+mn-lt"/>
                          <a:ea typeface="+mn-ea"/>
                          <a:cs typeface="+mn-cs"/>
                        </a:rPr>
                        <a:t>동아교육신문사</a:t>
                      </a:r>
                      <a:endParaRPr lang="ko-KR" altLang="en-US" sz="1100" kern="1200" dirty="0" smtClean="0">
                        <a:solidFill>
                          <a:schemeClr val="tx1"/>
                        </a:solidFill>
                        <a:effectLst/>
                        <a:latin typeface="+mn-lt"/>
                        <a:ea typeface="+mn-ea"/>
                        <a:cs typeface="+mn-cs"/>
                      </a:endParaRPr>
                    </a:p>
                    <a:p>
                      <a:pPr algn="l" fontAlgn="base" latinLnBrk="0"/>
                      <a:r>
                        <a:rPr lang="ko-KR" altLang="en-US" sz="1100" kern="1200" dirty="0" smtClean="0">
                          <a:solidFill>
                            <a:schemeClr val="tx1"/>
                          </a:solidFill>
                          <a:effectLst/>
                          <a:latin typeface="+mn-lt"/>
                          <a:ea typeface="+mn-ea"/>
                          <a:cs typeface="+mn-cs"/>
                        </a:rPr>
                        <a:t>⦁ 지원내역 </a:t>
                      </a:r>
                      <a:r>
                        <a:rPr lang="en-US" altLang="ko-KR" sz="1100" kern="1200" dirty="0" smtClean="0">
                          <a:solidFill>
                            <a:schemeClr val="tx1"/>
                          </a:solidFill>
                          <a:effectLst/>
                          <a:latin typeface="+mn-lt"/>
                          <a:ea typeface="+mn-ea"/>
                          <a:cs typeface="+mn-cs"/>
                        </a:rPr>
                        <a:t>: (1) </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사</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한국경영교육학회</a:t>
                      </a:r>
                      <a:r>
                        <a:rPr lang="ko-KR" altLang="en-US" sz="1100" kern="1200" dirty="0" smtClean="0">
                          <a:solidFill>
                            <a:schemeClr val="tx1"/>
                          </a:solidFill>
                          <a:effectLst/>
                          <a:latin typeface="+mn-lt"/>
                          <a:ea typeface="+mn-ea"/>
                          <a:cs typeface="+mn-cs"/>
                        </a:rPr>
                        <a:t> 후원명칭 사용승인</a:t>
                      </a:r>
                    </a:p>
                    <a:p>
                      <a:pPr algn="l" fontAlgn="base" latinLnBrk="0"/>
                      <a:r>
                        <a:rPr lang="en-US" altLang="ko-KR" sz="1100" kern="1200" dirty="0" smtClean="0">
                          <a:solidFill>
                            <a:schemeClr val="tx1"/>
                          </a:solidFill>
                          <a:effectLst/>
                          <a:latin typeface="+mn-lt"/>
                          <a:ea typeface="+mn-ea"/>
                          <a:cs typeface="+mn-cs"/>
                        </a:rPr>
                        <a:t>                (2) </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사</a:t>
                      </a:r>
                      <a:r>
                        <a:rPr lang="en-US" altLang="ko-KR" sz="1100" kern="1200" spc="-150" dirty="0" smtClean="0">
                          <a:solidFill>
                            <a:schemeClr val="tx1"/>
                          </a:solidFill>
                          <a:effectLst/>
                          <a:latin typeface="+mn-lt"/>
                          <a:ea typeface="+mn-ea"/>
                          <a:cs typeface="+mn-cs"/>
                        </a:rPr>
                        <a:t>)</a:t>
                      </a:r>
                      <a:r>
                        <a:rPr lang="ko-KR" altLang="en-US" sz="1100" kern="1200" spc="-150" dirty="0" smtClean="0">
                          <a:solidFill>
                            <a:schemeClr val="tx1"/>
                          </a:solidFill>
                          <a:effectLst/>
                          <a:latin typeface="+mn-lt"/>
                          <a:ea typeface="+mn-ea"/>
                          <a:cs typeface="+mn-cs"/>
                        </a:rPr>
                        <a:t>한국경영교육학회장</a:t>
                      </a:r>
                      <a:r>
                        <a:rPr lang="ko-KR" altLang="en-US" sz="1100" kern="1200" dirty="0" smtClean="0">
                          <a:solidFill>
                            <a:schemeClr val="tx1"/>
                          </a:solidFill>
                          <a:effectLst/>
                          <a:latin typeface="+mn-lt"/>
                          <a:ea typeface="+mn-ea"/>
                          <a:cs typeface="+mn-cs"/>
                        </a:rPr>
                        <a:t> 표창상신</a:t>
                      </a:r>
                      <a:r>
                        <a:rPr lang="en-US" altLang="ko-KR" sz="1100" kern="1200" dirty="0" smtClean="0">
                          <a:solidFill>
                            <a:schemeClr val="tx1"/>
                          </a:solidFill>
                          <a:effectLst/>
                          <a:latin typeface="+mn-lt"/>
                          <a:ea typeface="+mn-ea"/>
                          <a:cs typeface="+mn-cs"/>
                        </a:rPr>
                        <a:t>(</a:t>
                      </a:r>
                      <a:r>
                        <a:rPr lang="ko-KR" altLang="en-US" sz="1100" kern="1200" dirty="0" smtClean="0">
                          <a:solidFill>
                            <a:schemeClr val="tx1"/>
                          </a:solidFill>
                          <a:effectLst/>
                          <a:latin typeface="+mn-lt"/>
                          <a:ea typeface="+mn-ea"/>
                          <a:cs typeface="+mn-cs"/>
                        </a:rPr>
                        <a:t>상장 및 시상</a:t>
                      </a:r>
                      <a:r>
                        <a:rPr lang="en-US" altLang="ko-KR" sz="1100" kern="1200" dirty="0" smtClean="0">
                          <a:solidFill>
                            <a:schemeClr val="tx1"/>
                          </a:solidFill>
                          <a:effectLst/>
                          <a:latin typeface="+mn-lt"/>
                          <a:ea typeface="+mn-ea"/>
                          <a:cs typeface="+mn-cs"/>
                        </a:rPr>
                        <a:t>)</a:t>
                      </a:r>
                      <a:endParaRPr lang="ko-KR" altLang="en-US" sz="1100" kern="1200" dirty="0">
                        <a:solidFill>
                          <a:schemeClr val="tx1"/>
                        </a:solidFill>
                        <a:effectLst/>
                        <a:latin typeface="+mn-lt"/>
                        <a:ea typeface="+mn-ea"/>
                        <a:cs typeface="+mn-cs"/>
                      </a:endParaRPr>
                    </a:p>
                  </a:txBody>
                  <a:tcPr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sp>
        <p:nvSpPr>
          <p:cNvPr id="7" name="슬라이드 번호 개체 틀 6"/>
          <p:cNvSpPr>
            <a:spLocks noGrp="1"/>
          </p:cNvSpPr>
          <p:nvPr>
            <p:ph type="sldNum" sz="quarter" idx="12"/>
          </p:nvPr>
        </p:nvSpPr>
        <p:spPr/>
        <p:txBody>
          <a:bodyPr/>
          <a:lstStyle/>
          <a:p>
            <a:fld id="{84A5A0CE-9E8F-4518-A53B-FECD1FF9E382}" type="slidenum">
              <a:rPr lang="ko-KR" altLang="en-US" smtClean="0"/>
              <a:t>14</a:t>
            </a:fld>
            <a:endParaRPr lang="ko-KR" altLang="en-US"/>
          </a:p>
        </p:txBody>
      </p:sp>
    </p:spTree>
    <p:extLst>
      <p:ext uri="{BB962C8B-B14F-4D97-AF65-F5344CB8AC3E}">
        <p14:creationId xmlns:p14="http://schemas.microsoft.com/office/powerpoint/2010/main" val="3046171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_x151147624" descr="EMB000015a0701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8443" y="6819990"/>
            <a:ext cx="3266016" cy="2756406"/>
          </a:xfrm>
          <a:prstGeom prst="rect">
            <a:avLst/>
          </a:prstGeom>
          <a:noFill/>
          <a:extLst>
            <a:ext uri="{909E8E84-426E-40DD-AFC4-6F175D3DCCD1}">
              <a14:hiddenFill xmlns:a14="http://schemas.microsoft.com/office/drawing/2010/main">
                <a:solidFill>
                  <a:srgbClr val="FFFFFF"/>
                </a:solidFill>
              </a14:hiddenFill>
            </a:ext>
          </a:extLst>
        </p:spPr>
      </p:pic>
      <p:grpSp>
        <p:nvGrpSpPr>
          <p:cNvPr id="8" name="그룹 7"/>
          <p:cNvGrpSpPr/>
          <p:nvPr/>
        </p:nvGrpSpPr>
        <p:grpSpPr>
          <a:xfrm>
            <a:off x="-2023" y="38461"/>
            <a:ext cx="5471473" cy="566177"/>
            <a:chOff x="10470" y="4408542"/>
            <a:chExt cx="5358595" cy="522625"/>
          </a:xfrm>
        </p:grpSpPr>
        <p:sp>
          <p:nvSpPr>
            <p:cNvPr id="9" name="직사각형 8"/>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p:cNvSpPr/>
            <p:nvPr/>
          </p:nvSpPr>
          <p:spPr>
            <a:xfrm>
              <a:off x="10470" y="4408542"/>
              <a:ext cx="5358595" cy="426152"/>
            </a:xfrm>
            <a:prstGeom prst="rect">
              <a:avLst/>
            </a:prstGeom>
            <a:noFill/>
          </p:spPr>
          <p:txBody>
            <a:bodyPr wrap="square">
              <a:spAutoFit/>
            </a:bodyPr>
            <a:lstStyle/>
            <a:p>
              <a:r>
                <a:rPr lang="ko-KR" altLang="en-US" sz="2400" b="1" dirty="0">
                  <a:solidFill>
                    <a:srgbClr val="002060"/>
                  </a:solidFill>
                </a:rPr>
                <a:t> </a:t>
              </a:r>
              <a:r>
                <a:rPr lang="en-US" altLang="ko-KR" sz="2400" b="1" dirty="0" smtClean="0">
                  <a:solidFill>
                    <a:srgbClr val="002060"/>
                  </a:solidFill>
                </a:rPr>
                <a:t>2014</a:t>
              </a:r>
              <a:r>
                <a:rPr lang="ko-KR" altLang="en-US" sz="2400" b="1" dirty="0" smtClean="0">
                  <a:solidFill>
                    <a:srgbClr val="002060"/>
                  </a:solidFill>
                </a:rPr>
                <a:t>년도 경영교육연구 논문 모집</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sp>
        <p:nvSpPr>
          <p:cNvPr id="6" name="직사각형 5"/>
          <p:cNvSpPr/>
          <p:nvPr/>
        </p:nvSpPr>
        <p:spPr>
          <a:xfrm>
            <a:off x="476672" y="992560"/>
            <a:ext cx="5904656" cy="5827429"/>
          </a:xfrm>
          <a:prstGeom prst="rect">
            <a:avLst/>
          </a:prstGeom>
        </p:spPr>
        <p:txBody>
          <a:bodyPr wrap="square">
            <a:spAutoFit/>
          </a:bodyPr>
          <a:lstStyle/>
          <a:p>
            <a:pPr fontAlgn="base">
              <a:lnSpc>
                <a:spcPct val="130000"/>
              </a:lnSpc>
            </a:pPr>
            <a:r>
              <a:rPr lang="en-US" altLang="ko-KR" sz="1200" b="1" dirty="0" smtClean="0"/>
              <a:t>  2014</a:t>
            </a:r>
            <a:r>
              <a:rPr lang="ko-KR" altLang="en-US" sz="1200" b="1" dirty="0"/>
              <a:t>년도 논문집 「경영교육연구」</a:t>
            </a:r>
            <a:r>
              <a:rPr lang="en-US" altLang="ko-KR" sz="1200" b="1" dirty="0"/>
              <a:t>(</a:t>
            </a:r>
            <a:r>
              <a:rPr lang="ko-KR" altLang="en-US" sz="1200" b="1" dirty="0"/>
              <a:t>등재학술지</a:t>
            </a:r>
            <a:r>
              <a:rPr lang="en-US" altLang="ko-KR" sz="1200" b="1" dirty="0"/>
              <a:t>) </a:t>
            </a:r>
            <a:r>
              <a:rPr lang="ko-KR" altLang="en-US" sz="1200" b="1" dirty="0"/>
              <a:t>발간을 위해 논문을 아래와 같이 모집하오니 회원 여러분의 많은 투고를 바랍니다</a:t>
            </a:r>
            <a:r>
              <a:rPr lang="en-US" altLang="ko-KR" sz="1200" b="1" dirty="0" smtClean="0"/>
              <a:t>.</a:t>
            </a:r>
          </a:p>
          <a:p>
            <a:pPr fontAlgn="base">
              <a:lnSpc>
                <a:spcPct val="130000"/>
              </a:lnSpc>
            </a:pPr>
            <a:endParaRPr lang="ko-KR" altLang="en-US" sz="1200" dirty="0"/>
          </a:p>
          <a:p>
            <a:pPr fontAlgn="base">
              <a:lnSpc>
                <a:spcPct val="130000"/>
              </a:lnSpc>
            </a:pPr>
            <a:r>
              <a:rPr lang="ko-KR" altLang="en-US" sz="1200" dirty="0" smtClean="0"/>
              <a:t>   □ </a:t>
            </a:r>
            <a:r>
              <a:rPr lang="ko-KR" altLang="en-US" sz="1200" dirty="0"/>
              <a:t>연 </a:t>
            </a:r>
            <a:r>
              <a:rPr lang="en-US" altLang="ko-KR" sz="1200" dirty="0"/>
              <a:t>6</a:t>
            </a:r>
            <a:r>
              <a:rPr lang="ko-KR" altLang="en-US" sz="1200" dirty="0"/>
              <a:t>회 발 행 </a:t>
            </a:r>
            <a:r>
              <a:rPr lang="en-US" altLang="ko-KR" sz="1200" dirty="0"/>
              <a:t>: 2</a:t>
            </a:r>
            <a:r>
              <a:rPr lang="ko-KR" altLang="en-US" sz="1200" dirty="0"/>
              <a:t>월말</a:t>
            </a:r>
            <a:r>
              <a:rPr lang="en-US" altLang="ko-KR" sz="1200" dirty="0"/>
              <a:t>(</a:t>
            </a:r>
            <a:r>
              <a:rPr lang="ko-KR" altLang="en-US" sz="1200" dirty="0"/>
              <a:t>제</a:t>
            </a:r>
            <a:r>
              <a:rPr lang="en-US" altLang="ko-KR" sz="1200" dirty="0"/>
              <a:t>29</a:t>
            </a:r>
            <a:r>
              <a:rPr lang="ko-KR" altLang="en-US" sz="1200" dirty="0" err="1"/>
              <a:t>권제</a:t>
            </a:r>
            <a:r>
              <a:rPr lang="en-US" altLang="ko-KR" sz="1200" dirty="0"/>
              <a:t>1</a:t>
            </a:r>
            <a:r>
              <a:rPr lang="ko-KR" altLang="en-US" sz="1200" dirty="0"/>
              <a:t>호</a:t>
            </a:r>
            <a:r>
              <a:rPr lang="en-US" altLang="ko-KR" sz="1200" dirty="0"/>
              <a:t>), 4</a:t>
            </a:r>
            <a:r>
              <a:rPr lang="ko-KR" altLang="en-US" sz="1200" dirty="0"/>
              <a:t>월말</a:t>
            </a:r>
            <a:r>
              <a:rPr lang="en-US" altLang="ko-KR" sz="1200" dirty="0"/>
              <a:t>(</a:t>
            </a:r>
            <a:r>
              <a:rPr lang="ko-KR" altLang="en-US" sz="1200" dirty="0"/>
              <a:t>제</a:t>
            </a:r>
            <a:r>
              <a:rPr lang="en-US" altLang="ko-KR" sz="1200" dirty="0"/>
              <a:t>29</a:t>
            </a:r>
            <a:r>
              <a:rPr lang="ko-KR" altLang="en-US" sz="1200" dirty="0" err="1"/>
              <a:t>권제</a:t>
            </a:r>
            <a:r>
              <a:rPr lang="en-US" altLang="ko-KR" sz="1200" dirty="0"/>
              <a:t>2</a:t>
            </a:r>
            <a:r>
              <a:rPr lang="ko-KR" altLang="en-US" sz="1200" dirty="0"/>
              <a:t>호</a:t>
            </a:r>
            <a:r>
              <a:rPr lang="en-US" altLang="ko-KR" sz="1200" dirty="0"/>
              <a:t>), 6</a:t>
            </a:r>
            <a:r>
              <a:rPr lang="ko-KR" altLang="en-US" sz="1200" dirty="0"/>
              <a:t>월말</a:t>
            </a:r>
            <a:r>
              <a:rPr lang="en-US" altLang="ko-KR" sz="1200" dirty="0"/>
              <a:t>(</a:t>
            </a:r>
            <a:r>
              <a:rPr lang="ko-KR" altLang="en-US" sz="1200" dirty="0"/>
              <a:t>제</a:t>
            </a:r>
            <a:r>
              <a:rPr lang="en-US" altLang="ko-KR" sz="1200" dirty="0"/>
              <a:t>29</a:t>
            </a:r>
            <a:r>
              <a:rPr lang="ko-KR" altLang="en-US" sz="1200" dirty="0" err="1"/>
              <a:t>권제</a:t>
            </a:r>
            <a:r>
              <a:rPr lang="en-US" altLang="ko-KR" sz="1200" dirty="0"/>
              <a:t>3</a:t>
            </a:r>
            <a:r>
              <a:rPr lang="ko-KR" altLang="en-US" sz="1200" dirty="0"/>
              <a:t>호</a:t>
            </a:r>
            <a:r>
              <a:rPr lang="en-US" altLang="ko-KR" sz="1200" dirty="0"/>
              <a:t>), </a:t>
            </a:r>
            <a:endParaRPr lang="ko-KR" altLang="en-US" sz="1200" dirty="0"/>
          </a:p>
          <a:p>
            <a:pPr fontAlgn="base">
              <a:lnSpc>
                <a:spcPct val="130000"/>
              </a:lnSpc>
            </a:pPr>
            <a:r>
              <a:rPr lang="en-US" altLang="ko-KR" sz="1200" dirty="0"/>
              <a:t> </a:t>
            </a:r>
            <a:r>
              <a:rPr lang="en-US" altLang="ko-KR" sz="1200" dirty="0" smtClean="0"/>
              <a:t>      8</a:t>
            </a:r>
            <a:r>
              <a:rPr lang="ko-KR" altLang="en-US" sz="1200" dirty="0"/>
              <a:t>월말</a:t>
            </a:r>
            <a:r>
              <a:rPr lang="en-US" altLang="ko-KR" sz="1200" dirty="0"/>
              <a:t>(</a:t>
            </a:r>
            <a:r>
              <a:rPr lang="ko-KR" altLang="en-US" sz="1200" dirty="0"/>
              <a:t>제</a:t>
            </a:r>
            <a:r>
              <a:rPr lang="en-US" altLang="ko-KR" sz="1200" dirty="0"/>
              <a:t>29</a:t>
            </a:r>
            <a:r>
              <a:rPr lang="ko-KR" altLang="en-US" sz="1200" dirty="0" err="1"/>
              <a:t>권제</a:t>
            </a:r>
            <a:r>
              <a:rPr lang="en-US" altLang="ko-KR" sz="1200" dirty="0"/>
              <a:t>4</a:t>
            </a:r>
            <a:r>
              <a:rPr lang="ko-KR" altLang="en-US" sz="1200" dirty="0"/>
              <a:t>호</a:t>
            </a:r>
            <a:r>
              <a:rPr lang="en-US" altLang="ko-KR" sz="1200" dirty="0"/>
              <a:t>), 10</a:t>
            </a:r>
            <a:r>
              <a:rPr lang="ko-KR" altLang="en-US" sz="1200" dirty="0"/>
              <a:t>월말</a:t>
            </a:r>
            <a:r>
              <a:rPr lang="en-US" altLang="ko-KR" sz="1200" dirty="0"/>
              <a:t>(</a:t>
            </a:r>
            <a:r>
              <a:rPr lang="ko-KR" altLang="en-US" sz="1200" dirty="0"/>
              <a:t>제</a:t>
            </a:r>
            <a:r>
              <a:rPr lang="en-US" altLang="ko-KR" sz="1200" dirty="0"/>
              <a:t>29</a:t>
            </a:r>
            <a:r>
              <a:rPr lang="ko-KR" altLang="en-US" sz="1200" dirty="0" err="1"/>
              <a:t>권제</a:t>
            </a:r>
            <a:r>
              <a:rPr lang="en-US" altLang="ko-KR" sz="1200" dirty="0"/>
              <a:t>5</a:t>
            </a:r>
            <a:r>
              <a:rPr lang="ko-KR" altLang="en-US" sz="1200" dirty="0"/>
              <a:t>호</a:t>
            </a:r>
            <a:r>
              <a:rPr lang="en-US" altLang="ko-KR" sz="1200" dirty="0"/>
              <a:t>), 12</a:t>
            </a:r>
            <a:r>
              <a:rPr lang="ko-KR" altLang="en-US" sz="1200" dirty="0"/>
              <a:t>월말</a:t>
            </a:r>
            <a:r>
              <a:rPr lang="en-US" altLang="ko-KR" sz="1200" dirty="0"/>
              <a:t>(</a:t>
            </a:r>
            <a:r>
              <a:rPr lang="ko-KR" altLang="en-US" sz="1200" dirty="0"/>
              <a:t>제</a:t>
            </a:r>
            <a:r>
              <a:rPr lang="en-US" altLang="ko-KR" sz="1200" dirty="0"/>
              <a:t>29</a:t>
            </a:r>
            <a:r>
              <a:rPr lang="ko-KR" altLang="en-US" sz="1200" dirty="0" err="1"/>
              <a:t>권제</a:t>
            </a:r>
            <a:r>
              <a:rPr lang="en-US" altLang="ko-KR" sz="1200" dirty="0"/>
              <a:t>6</a:t>
            </a:r>
            <a:r>
              <a:rPr lang="ko-KR" altLang="en-US" sz="1200" dirty="0"/>
              <a:t>호</a:t>
            </a:r>
            <a:r>
              <a:rPr lang="en-US" altLang="ko-KR" sz="1200" dirty="0"/>
              <a:t>)</a:t>
            </a:r>
            <a:endParaRPr lang="ko-KR" altLang="en-US" sz="1200" dirty="0"/>
          </a:p>
          <a:p>
            <a:pPr fontAlgn="base">
              <a:lnSpc>
                <a:spcPct val="130000"/>
              </a:lnSpc>
            </a:pPr>
            <a:r>
              <a:rPr lang="ko-KR" altLang="en-US" sz="1200" dirty="0" smtClean="0"/>
              <a:t>   □ </a:t>
            </a:r>
            <a:r>
              <a:rPr lang="ko-KR" altLang="en-US" sz="1200" dirty="0"/>
              <a:t>총 발간 편수 </a:t>
            </a:r>
            <a:r>
              <a:rPr lang="en-US" altLang="ko-KR" sz="1200" dirty="0"/>
              <a:t>: </a:t>
            </a:r>
            <a:r>
              <a:rPr lang="ko-KR" altLang="en-US" sz="1200" dirty="0"/>
              <a:t>매회 </a:t>
            </a:r>
            <a:r>
              <a:rPr lang="en-US" altLang="ko-KR" sz="1200" dirty="0"/>
              <a:t>25</a:t>
            </a:r>
            <a:r>
              <a:rPr lang="ko-KR" altLang="en-US" sz="1200" dirty="0"/>
              <a:t>편</a:t>
            </a:r>
            <a:r>
              <a:rPr lang="en-US" altLang="ko-KR" sz="1200" dirty="0"/>
              <a:t>, </a:t>
            </a:r>
            <a:r>
              <a:rPr lang="ko-KR" altLang="en-US" sz="1200" dirty="0"/>
              <a:t>총 </a:t>
            </a:r>
            <a:r>
              <a:rPr lang="en-US" altLang="ko-KR" sz="1200" dirty="0"/>
              <a:t>150</a:t>
            </a:r>
            <a:r>
              <a:rPr lang="ko-KR" altLang="en-US" sz="1200" dirty="0"/>
              <a:t>편 발간</a:t>
            </a:r>
          </a:p>
          <a:p>
            <a:pPr fontAlgn="base">
              <a:lnSpc>
                <a:spcPct val="130000"/>
              </a:lnSpc>
            </a:pPr>
            <a:r>
              <a:rPr lang="ko-KR" altLang="en-US" sz="1200" dirty="0" smtClean="0"/>
              <a:t>   □ </a:t>
            </a:r>
            <a:r>
              <a:rPr lang="ko-KR" altLang="en-US" sz="1200" dirty="0"/>
              <a:t>제 출 자 격 </a:t>
            </a:r>
            <a:r>
              <a:rPr lang="en-US" altLang="ko-KR" sz="1200" dirty="0"/>
              <a:t>: </a:t>
            </a:r>
            <a:r>
              <a:rPr lang="ko-KR" altLang="en-US" sz="1200" dirty="0"/>
              <a:t>본 학회의 회원</a:t>
            </a:r>
          </a:p>
          <a:p>
            <a:pPr fontAlgn="base">
              <a:lnSpc>
                <a:spcPct val="130000"/>
              </a:lnSpc>
            </a:pPr>
            <a:r>
              <a:rPr lang="ko-KR" altLang="en-US" sz="1200" dirty="0" smtClean="0"/>
              <a:t>   □ </a:t>
            </a:r>
            <a:r>
              <a:rPr lang="ko-KR" altLang="en-US" sz="1200" dirty="0"/>
              <a:t>투고논문분야 </a:t>
            </a:r>
            <a:r>
              <a:rPr lang="en-US" altLang="ko-KR" sz="1200" dirty="0"/>
              <a:t>: </a:t>
            </a:r>
            <a:r>
              <a:rPr lang="ko-KR" altLang="en-US" sz="1200" dirty="0"/>
              <a:t>경영관련 분야</a:t>
            </a:r>
          </a:p>
          <a:p>
            <a:pPr fontAlgn="base">
              <a:lnSpc>
                <a:spcPct val="130000"/>
              </a:lnSpc>
            </a:pPr>
            <a:r>
              <a:rPr lang="ko-KR" altLang="en-US" sz="1200" dirty="0" smtClean="0"/>
              <a:t>   □ </a:t>
            </a:r>
            <a:r>
              <a:rPr lang="ko-KR" altLang="en-US" sz="1200" dirty="0"/>
              <a:t>원 고 접 수 </a:t>
            </a:r>
            <a:r>
              <a:rPr lang="en-US" altLang="ko-KR" sz="1200" dirty="0"/>
              <a:t>: </a:t>
            </a:r>
            <a:r>
              <a:rPr lang="ko-KR" altLang="en-US" sz="1200" dirty="0"/>
              <a:t>연중 수시</a:t>
            </a:r>
          </a:p>
          <a:p>
            <a:pPr fontAlgn="base">
              <a:lnSpc>
                <a:spcPct val="130000"/>
              </a:lnSpc>
            </a:pPr>
            <a:r>
              <a:rPr lang="ko-KR" altLang="en-US" sz="1200" dirty="0" smtClean="0"/>
              <a:t>   □ </a:t>
            </a:r>
            <a:r>
              <a:rPr lang="ko-KR" altLang="en-US" sz="1200" dirty="0"/>
              <a:t>투 고 요 </a:t>
            </a:r>
            <a:r>
              <a:rPr lang="ko-KR" altLang="en-US" sz="1200" dirty="0" err="1"/>
              <a:t>령</a:t>
            </a:r>
            <a:r>
              <a:rPr lang="ko-KR" altLang="en-US" sz="1200" dirty="0"/>
              <a:t> </a:t>
            </a:r>
            <a:r>
              <a:rPr lang="en-US" altLang="ko-KR" sz="1200" dirty="0"/>
              <a:t>: </a:t>
            </a:r>
            <a:r>
              <a:rPr lang="ko-KR" altLang="en-US" sz="1200" dirty="0"/>
              <a:t>논문은 「경영교육연구」투고 규정에 따라 작성하여야 합니다</a:t>
            </a:r>
            <a:r>
              <a:rPr lang="en-US" altLang="ko-KR" sz="1200" dirty="0"/>
              <a:t>.(</a:t>
            </a:r>
            <a:r>
              <a:rPr lang="ko-KR" altLang="en-US" sz="1200" dirty="0" smtClean="0"/>
              <a:t>연</a:t>
            </a:r>
            <a:endParaRPr lang="en-US" altLang="ko-KR" sz="1200" dirty="0" smtClean="0"/>
          </a:p>
          <a:p>
            <a:pPr fontAlgn="base">
              <a:lnSpc>
                <a:spcPct val="130000"/>
              </a:lnSpc>
            </a:pPr>
            <a:r>
              <a:rPr lang="en-US" altLang="ko-KR" sz="1200" dirty="0"/>
              <a:t> </a:t>
            </a:r>
            <a:r>
              <a:rPr lang="en-US" altLang="ko-KR" sz="1200" dirty="0" smtClean="0"/>
              <a:t>      </a:t>
            </a:r>
            <a:r>
              <a:rPr lang="ko-KR" altLang="en-US" sz="1200" dirty="0" smtClean="0"/>
              <a:t>회비납부</a:t>
            </a:r>
            <a:r>
              <a:rPr lang="en-US" altLang="ko-KR" sz="1200" dirty="0"/>
              <a:t>)</a:t>
            </a:r>
            <a:endParaRPr lang="ko-KR" altLang="en-US" sz="1200" dirty="0"/>
          </a:p>
          <a:p>
            <a:pPr fontAlgn="base">
              <a:lnSpc>
                <a:spcPct val="130000"/>
              </a:lnSpc>
            </a:pPr>
            <a:r>
              <a:rPr lang="ko-KR" altLang="en-US" sz="1200" dirty="0" smtClean="0"/>
              <a:t>       본 </a:t>
            </a:r>
            <a:r>
              <a:rPr lang="ko-KR" altLang="en-US" sz="1200" dirty="0"/>
              <a:t>학회 홈페이지 접속 → 우측하단에 있는 논문투고 신청서 및 논문샘플 </a:t>
            </a:r>
            <a:r>
              <a:rPr lang="ko-KR" altLang="en-US" sz="1200" dirty="0" smtClean="0"/>
              <a:t>다운</a:t>
            </a:r>
            <a:endParaRPr lang="en-US" altLang="ko-KR" sz="1200" dirty="0" smtClean="0"/>
          </a:p>
          <a:p>
            <a:pPr fontAlgn="base">
              <a:lnSpc>
                <a:spcPct val="130000"/>
              </a:lnSpc>
            </a:pPr>
            <a:r>
              <a:rPr lang="en-US" altLang="ko-KR" sz="1200" dirty="0"/>
              <a:t> </a:t>
            </a:r>
            <a:r>
              <a:rPr lang="en-US" altLang="ko-KR" sz="1200" dirty="0" smtClean="0"/>
              <a:t>      </a:t>
            </a:r>
            <a:r>
              <a:rPr lang="ko-KR" altLang="en-US" sz="1200" dirty="0" smtClean="0"/>
              <a:t>로드→ </a:t>
            </a:r>
            <a:r>
              <a:rPr lang="ko-KR" altLang="en-US" sz="1200" dirty="0"/>
              <a:t>논문투고</a:t>
            </a:r>
            <a:r>
              <a:rPr lang="en-US" altLang="ko-KR" sz="1200" dirty="0"/>
              <a:t>(</a:t>
            </a:r>
            <a:r>
              <a:rPr lang="en-US" altLang="ko-KR" sz="1200" u="sng" dirty="0">
                <a:hlinkClick r:id="rId3"/>
              </a:rPr>
              <a:t>kber2013@daum.net</a:t>
            </a:r>
            <a:r>
              <a:rPr lang="en-US" altLang="ko-KR" sz="1200" dirty="0"/>
              <a:t>) (</a:t>
            </a:r>
            <a:r>
              <a:rPr lang="ko-KR" altLang="en-US" sz="1200" dirty="0"/>
              <a:t>논문투고 신청서</a:t>
            </a:r>
            <a:r>
              <a:rPr lang="en-US" altLang="ko-KR" sz="1200" dirty="0"/>
              <a:t>, </a:t>
            </a:r>
            <a:r>
              <a:rPr lang="ko-KR" altLang="en-US" sz="1200" dirty="0"/>
              <a:t>투고논문</a:t>
            </a:r>
            <a:r>
              <a:rPr lang="en-US" altLang="ko-KR" sz="1200" dirty="0"/>
              <a:t>)</a:t>
            </a:r>
            <a:endParaRPr lang="ko-KR" altLang="en-US" sz="1200" dirty="0"/>
          </a:p>
          <a:p>
            <a:pPr fontAlgn="base">
              <a:lnSpc>
                <a:spcPct val="130000"/>
              </a:lnSpc>
            </a:pPr>
            <a:r>
              <a:rPr lang="ko-KR" altLang="en-US" sz="1200" dirty="0" smtClean="0"/>
              <a:t>   □ </a:t>
            </a:r>
            <a:r>
              <a:rPr lang="ko-KR" altLang="en-US" sz="1200" dirty="0"/>
              <a:t>제 출 물 </a:t>
            </a:r>
            <a:r>
              <a:rPr lang="en-US" altLang="ko-KR" sz="1200" dirty="0"/>
              <a:t>: </a:t>
            </a:r>
            <a:r>
              <a:rPr lang="ko-KR" altLang="en-US" sz="1200" dirty="0"/>
              <a:t>최종결과물 </a:t>
            </a:r>
            <a:r>
              <a:rPr lang="en-US" altLang="ko-KR" sz="1200" dirty="0"/>
              <a:t>1</a:t>
            </a:r>
            <a:r>
              <a:rPr lang="ko-KR" altLang="en-US" sz="1200" dirty="0"/>
              <a:t>부</a:t>
            </a:r>
            <a:r>
              <a:rPr lang="en-US" altLang="ko-KR" sz="1200" dirty="0"/>
              <a:t>(A4</a:t>
            </a:r>
            <a:r>
              <a:rPr lang="ko-KR" altLang="en-US" sz="1200" dirty="0"/>
              <a:t>용지 </a:t>
            </a:r>
            <a:r>
              <a:rPr lang="en-US" altLang="ko-KR" sz="1200" dirty="0"/>
              <a:t>20</a:t>
            </a:r>
            <a:r>
              <a:rPr lang="ko-KR" altLang="en-US" sz="1200" dirty="0"/>
              <a:t>매 이내</a:t>
            </a:r>
            <a:r>
              <a:rPr lang="en-US" altLang="ko-KR" sz="1200" dirty="0"/>
              <a:t>)</a:t>
            </a:r>
            <a:r>
              <a:rPr lang="ko-KR" altLang="en-US" sz="1200" dirty="0"/>
              <a:t>를 </a:t>
            </a:r>
            <a:r>
              <a:rPr lang="en-US" altLang="ko-KR" sz="1200" dirty="0"/>
              <a:t>E-mail</a:t>
            </a:r>
            <a:r>
              <a:rPr lang="ko-KR" altLang="en-US" sz="1200" dirty="0"/>
              <a:t>로 송부</a:t>
            </a:r>
          </a:p>
          <a:p>
            <a:pPr fontAlgn="base">
              <a:lnSpc>
                <a:spcPct val="130000"/>
              </a:lnSpc>
            </a:pPr>
            <a:r>
              <a:rPr lang="en-US" altLang="ko-KR" sz="1200" dirty="0" smtClean="0"/>
              <a:t>       - </a:t>
            </a:r>
            <a:r>
              <a:rPr lang="ko-KR" altLang="en-US" sz="1200" dirty="0" err="1"/>
              <a:t>심사비</a:t>
            </a:r>
            <a:r>
              <a:rPr lang="en-US" altLang="ko-KR" sz="1200" dirty="0"/>
              <a:t>(\100,000) </a:t>
            </a:r>
            <a:r>
              <a:rPr lang="ko-KR" altLang="en-US" sz="1200" dirty="0"/>
              <a:t>및 </a:t>
            </a:r>
            <a:r>
              <a:rPr lang="ko-KR" altLang="en-US" sz="1200" dirty="0" err="1"/>
              <a:t>게재료</a:t>
            </a:r>
            <a:r>
              <a:rPr lang="en-US" altLang="ko-KR" sz="1200" dirty="0"/>
              <a:t>(1</a:t>
            </a:r>
            <a:r>
              <a:rPr lang="ko-KR" altLang="en-US" sz="1200" dirty="0"/>
              <a:t>편당 </a:t>
            </a:r>
            <a:r>
              <a:rPr lang="en-US" altLang="ko-KR" sz="1200" dirty="0"/>
              <a:t>20</a:t>
            </a:r>
            <a:r>
              <a:rPr lang="ko-KR" altLang="en-US" sz="1200" dirty="0"/>
              <a:t>쪽까지 </a:t>
            </a:r>
            <a:r>
              <a:rPr lang="en-US" altLang="ko-KR" sz="1200" dirty="0"/>
              <a:t>\12,000, </a:t>
            </a:r>
            <a:r>
              <a:rPr lang="ko-KR" altLang="en-US" sz="1200" dirty="0" err="1"/>
              <a:t>초과분</a:t>
            </a:r>
            <a:r>
              <a:rPr lang="ko-KR" altLang="en-US" sz="1200" dirty="0"/>
              <a:t> 쪽당 </a:t>
            </a:r>
            <a:r>
              <a:rPr lang="en-US" altLang="ko-KR" sz="1200" dirty="0"/>
              <a:t>\30,000)</a:t>
            </a:r>
            <a:endParaRPr lang="ko-KR" altLang="en-US" sz="1200" dirty="0"/>
          </a:p>
          <a:p>
            <a:pPr fontAlgn="base">
              <a:lnSpc>
                <a:spcPct val="130000"/>
              </a:lnSpc>
            </a:pPr>
            <a:r>
              <a:rPr lang="en-US" altLang="ko-KR" sz="1200" dirty="0" smtClean="0"/>
              <a:t>     </a:t>
            </a:r>
            <a:r>
              <a:rPr lang="en-US" altLang="ko-KR" sz="1200" spc="-150" dirty="0" smtClean="0"/>
              <a:t>   </a:t>
            </a:r>
            <a:r>
              <a:rPr lang="en-US" altLang="ko-KR" sz="1200" dirty="0" smtClean="0"/>
              <a:t>- </a:t>
            </a:r>
            <a:r>
              <a:rPr lang="ko-KR" altLang="en-US" sz="1200" dirty="0"/>
              <a:t>편집위원회 계좌</a:t>
            </a:r>
            <a:r>
              <a:rPr lang="en-US" altLang="ko-KR" sz="1200" dirty="0"/>
              <a:t>(NH</a:t>
            </a:r>
            <a:r>
              <a:rPr lang="ko-KR" altLang="en-US" sz="1200" dirty="0"/>
              <a:t>농협은행 </a:t>
            </a:r>
            <a:r>
              <a:rPr lang="en-US" altLang="ko-KR" sz="1200" dirty="0"/>
              <a:t>301-0138-9209-61, </a:t>
            </a:r>
            <a:r>
              <a:rPr lang="ko-KR" altLang="en-US" sz="1200" dirty="0"/>
              <a:t>예금주 </a:t>
            </a:r>
            <a:r>
              <a:rPr lang="en-US" altLang="ko-KR" sz="1200" dirty="0"/>
              <a:t>: </a:t>
            </a:r>
            <a:r>
              <a:rPr lang="ko-KR" altLang="en-US" sz="1200" dirty="0"/>
              <a:t>안승철</a:t>
            </a:r>
            <a:r>
              <a:rPr lang="en-US" altLang="ko-KR" sz="1200" dirty="0"/>
              <a:t>(</a:t>
            </a:r>
            <a:r>
              <a:rPr lang="ko-KR" altLang="en-US" sz="1200" dirty="0" smtClean="0"/>
              <a:t>한국경영</a:t>
            </a:r>
            <a:endParaRPr lang="en-US" altLang="ko-KR" sz="1200" dirty="0" smtClean="0"/>
          </a:p>
          <a:p>
            <a:pPr fontAlgn="base">
              <a:lnSpc>
                <a:spcPct val="130000"/>
              </a:lnSpc>
            </a:pPr>
            <a:r>
              <a:rPr lang="en-US" altLang="ko-KR" sz="1200" dirty="0"/>
              <a:t> </a:t>
            </a:r>
            <a:r>
              <a:rPr lang="en-US" altLang="ko-KR" sz="1200" dirty="0" smtClean="0"/>
              <a:t>        </a:t>
            </a:r>
            <a:r>
              <a:rPr lang="ko-KR" altLang="en-US" sz="1200" dirty="0" smtClean="0"/>
              <a:t>교육학회편집 </a:t>
            </a:r>
            <a:r>
              <a:rPr lang="ko-KR" altLang="en-US" sz="1200" dirty="0"/>
              <a:t>위원회</a:t>
            </a:r>
            <a:r>
              <a:rPr lang="en-US" altLang="ko-KR" sz="1200" dirty="0"/>
              <a:t>)</a:t>
            </a:r>
            <a:r>
              <a:rPr lang="ko-KR" altLang="en-US" sz="1200" dirty="0"/>
              <a:t>로 납부</a:t>
            </a:r>
          </a:p>
          <a:p>
            <a:pPr fontAlgn="base">
              <a:lnSpc>
                <a:spcPct val="130000"/>
              </a:lnSpc>
            </a:pPr>
            <a:r>
              <a:rPr lang="en-US" altLang="ko-KR" sz="1200" dirty="0" smtClean="0"/>
              <a:t>       - </a:t>
            </a:r>
            <a:r>
              <a:rPr lang="ko-KR" altLang="en-US" sz="1200" dirty="0" err="1"/>
              <a:t>입금자</a:t>
            </a:r>
            <a:r>
              <a:rPr lang="ko-KR" altLang="en-US" sz="1200" dirty="0"/>
              <a:t> 성명 </a:t>
            </a:r>
            <a:r>
              <a:rPr lang="en-US" altLang="ko-KR" sz="1200" dirty="0"/>
              <a:t>․ </a:t>
            </a:r>
            <a:r>
              <a:rPr lang="ko-KR" altLang="en-US" sz="1200" dirty="0"/>
              <a:t>소속 분명히 표기</a:t>
            </a:r>
          </a:p>
          <a:p>
            <a:pPr fontAlgn="base">
              <a:lnSpc>
                <a:spcPct val="130000"/>
              </a:lnSpc>
            </a:pPr>
            <a:r>
              <a:rPr lang="ko-KR" altLang="en-US" sz="1200" dirty="0" smtClean="0"/>
              <a:t>   □ </a:t>
            </a:r>
            <a:r>
              <a:rPr lang="ko-KR" altLang="en-US" sz="1200" dirty="0"/>
              <a:t>문 의 처 </a:t>
            </a:r>
            <a:r>
              <a:rPr lang="en-US" altLang="ko-KR" sz="1200" dirty="0"/>
              <a:t>:</a:t>
            </a:r>
            <a:r>
              <a:rPr lang="ko-KR" altLang="en-US" sz="1200" dirty="0"/>
              <a:t> 「경영교육연구」투고는 학회 홈페이지의 투고요령에 따라 </a:t>
            </a:r>
            <a:r>
              <a:rPr lang="ko-KR" altLang="en-US" sz="1200" dirty="0" err="1" smtClean="0"/>
              <a:t>기본적으</a:t>
            </a:r>
            <a:endParaRPr lang="en-US" altLang="ko-KR" sz="1200" dirty="0" smtClean="0"/>
          </a:p>
          <a:p>
            <a:pPr fontAlgn="base">
              <a:lnSpc>
                <a:spcPct val="130000"/>
              </a:lnSpc>
            </a:pPr>
            <a:r>
              <a:rPr lang="en-US" altLang="ko-KR" sz="1200" dirty="0"/>
              <a:t> </a:t>
            </a:r>
            <a:r>
              <a:rPr lang="en-US" altLang="ko-KR" sz="1200" dirty="0" smtClean="0"/>
              <a:t>      </a:t>
            </a:r>
            <a:r>
              <a:rPr lang="ko-KR" altLang="en-US" sz="1200" dirty="0" smtClean="0"/>
              <a:t>로 </a:t>
            </a:r>
            <a:r>
              <a:rPr lang="ko-KR" altLang="en-US" sz="1200" dirty="0" err="1"/>
              <a:t>이메일을</a:t>
            </a:r>
            <a:r>
              <a:rPr lang="ko-KR" altLang="en-US" sz="1200" dirty="0"/>
              <a:t> 통하여 진행됩니다</a:t>
            </a:r>
            <a:r>
              <a:rPr lang="en-US" altLang="ko-KR" sz="1200" dirty="0"/>
              <a:t>.</a:t>
            </a:r>
            <a:endParaRPr lang="ko-KR" altLang="en-US" sz="1200" dirty="0"/>
          </a:p>
          <a:p>
            <a:pPr fontAlgn="base">
              <a:lnSpc>
                <a:spcPct val="130000"/>
              </a:lnSpc>
            </a:pPr>
            <a:r>
              <a:rPr lang="ko-KR" altLang="en-US" sz="1200" dirty="0" smtClean="0"/>
              <a:t>   □ </a:t>
            </a:r>
            <a:r>
              <a:rPr lang="ko-KR" altLang="en-US" sz="1200" dirty="0"/>
              <a:t>논문투고와 관련된 모든 추가적인 문의는 아래의 편집위원회 </a:t>
            </a:r>
            <a:r>
              <a:rPr lang="ko-KR" altLang="en-US" sz="1200" dirty="0" err="1"/>
              <a:t>이메일로</a:t>
            </a:r>
            <a:r>
              <a:rPr lang="ko-KR" altLang="en-US" sz="1200" dirty="0"/>
              <a:t> </a:t>
            </a:r>
            <a:r>
              <a:rPr lang="ko-KR" altLang="en-US" sz="1200" dirty="0" err="1" smtClean="0"/>
              <a:t>연락하</a:t>
            </a:r>
            <a:endParaRPr lang="en-US" altLang="ko-KR" sz="1200" dirty="0" smtClean="0"/>
          </a:p>
          <a:p>
            <a:pPr fontAlgn="base">
              <a:lnSpc>
                <a:spcPct val="130000"/>
              </a:lnSpc>
            </a:pPr>
            <a:r>
              <a:rPr lang="en-US" altLang="ko-KR" sz="1200" dirty="0"/>
              <a:t> </a:t>
            </a:r>
            <a:r>
              <a:rPr lang="en-US" altLang="ko-KR" sz="1200" dirty="0" smtClean="0"/>
              <a:t>      </a:t>
            </a:r>
            <a:r>
              <a:rPr lang="ko-KR" altLang="en-US" sz="1200" dirty="0" smtClean="0"/>
              <a:t>시기 </a:t>
            </a:r>
            <a:r>
              <a:rPr lang="ko-KR" altLang="en-US" sz="1200" dirty="0"/>
              <a:t>바랍니다</a:t>
            </a:r>
            <a:r>
              <a:rPr lang="en-US" altLang="ko-KR" sz="1200" dirty="0"/>
              <a:t>.</a:t>
            </a:r>
            <a:endParaRPr lang="ko-KR" altLang="en-US" sz="1200" dirty="0"/>
          </a:p>
          <a:p>
            <a:pPr fontAlgn="base">
              <a:lnSpc>
                <a:spcPct val="130000"/>
              </a:lnSpc>
            </a:pPr>
            <a:r>
              <a:rPr lang="ko-KR" altLang="en-US" sz="1200" dirty="0" smtClean="0"/>
              <a:t>       편집위원회 </a:t>
            </a:r>
            <a:r>
              <a:rPr lang="ko-KR" altLang="en-US" sz="1200" dirty="0"/>
              <a:t>편집위원장 </a:t>
            </a:r>
            <a:r>
              <a:rPr lang="en-US" altLang="ko-KR" sz="1200" dirty="0"/>
              <a:t>: </a:t>
            </a:r>
            <a:r>
              <a:rPr lang="ko-KR" altLang="en-US" sz="1200" dirty="0"/>
              <a:t>권태환교수</a:t>
            </a:r>
            <a:r>
              <a:rPr lang="en-US" altLang="ko-KR" sz="1200" dirty="0"/>
              <a:t>(</a:t>
            </a:r>
            <a:r>
              <a:rPr lang="ko-KR" altLang="en-US" sz="1200" dirty="0" err="1"/>
              <a:t>안동대</a:t>
            </a:r>
            <a:r>
              <a:rPr lang="en-US" altLang="ko-KR" sz="1200" dirty="0"/>
              <a:t>)</a:t>
            </a:r>
            <a:endParaRPr lang="ko-KR" altLang="en-US" sz="1200" dirty="0"/>
          </a:p>
          <a:p>
            <a:pPr fontAlgn="base">
              <a:lnSpc>
                <a:spcPct val="130000"/>
              </a:lnSpc>
            </a:pPr>
            <a:r>
              <a:rPr lang="ko-KR" altLang="en-US" sz="1200" dirty="0" smtClean="0"/>
              <a:t>                      편 </a:t>
            </a:r>
            <a:r>
              <a:rPr lang="ko-KR" altLang="en-US" sz="1200" dirty="0"/>
              <a:t>집 이 사 </a:t>
            </a:r>
            <a:r>
              <a:rPr lang="en-US" altLang="ko-KR" sz="1200" dirty="0"/>
              <a:t>: </a:t>
            </a:r>
            <a:r>
              <a:rPr lang="ko-KR" altLang="en-US" sz="1200" dirty="0"/>
              <a:t>홍영은교수</a:t>
            </a:r>
            <a:r>
              <a:rPr lang="en-US" altLang="ko-KR" sz="1200" dirty="0"/>
              <a:t>(</a:t>
            </a:r>
            <a:r>
              <a:rPr lang="ko-KR" altLang="en-US" sz="1200" dirty="0" err="1"/>
              <a:t>안동대</a:t>
            </a:r>
            <a:r>
              <a:rPr lang="en-US" altLang="ko-KR" sz="1200" dirty="0"/>
              <a:t>)(E-mail : </a:t>
            </a:r>
            <a:r>
              <a:rPr lang="en-US" altLang="ko-KR" sz="1200" u="sng" dirty="0"/>
              <a:t>kber2013@daum.net)</a:t>
            </a:r>
            <a:endParaRPr lang="ko-KR" altLang="en-US" sz="1200" dirty="0"/>
          </a:p>
        </p:txBody>
      </p:sp>
      <p:pic>
        <p:nvPicPr>
          <p:cNvPr id="7" name="Picture 3"/>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슬라이드 번호 개체 틀 1"/>
          <p:cNvSpPr>
            <a:spLocks noGrp="1"/>
          </p:cNvSpPr>
          <p:nvPr>
            <p:ph type="sldNum" sz="quarter" idx="12"/>
          </p:nvPr>
        </p:nvSpPr>
        <p:spPr/>
        <p:txBody>
          <a:bodyPr/>
          <a:lstStyle/>
          <a:p>
            <a:fld id="{84A5A0CE-9E8F-4518-A53B-FECD1FF9E382}" type="slidenum">
              <a:rPr lang="ko-KR" altLang="en-US" smtClean="0"/>
              <a:t>15</a:t>
            </a:fld>
            <a:endParaRPr lang="ko-KR" altLang="en-US"/>
          </a:p>
        </p:txBody>
      </p:sp>
    </p:spTree>
    <p:extLst>
      <p:ext uri="{BB962C8B-B14F-4D97-AF65-F5344CB8AC3E}">
        <p14:creationId xmlns:p14="http://schemas.microsoft.com/office/powerpoint/2010/main" val="3046171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a:off x="-2023" y="38461"/>
            <a:ext cx="5471473" cy="566177"/>
            <a:chOff x="10470" y="4408542"/>
            <a:chExt cx="5358595" cy="522625"/>
          </a:xfrm>
        </p:grpSpPr>
        <p:sp>
          <p:nvSpPr>
            <p:cNvPr id="3" name="직사각형 2"/>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p:nvSpPr>
          <p:spPr>
            <a:xfrm>
              <a:off x="10470" y="4408542"/>
              <a:ext cx="5358595" cy="426152"/>
            </a:xfrm>
            <a:prstGeom prst="rect">
              <a:avLst/>
            </a:prstGeom>
            <a:noFill/>
          </p:spPr>
          <p:txBody>
            <a:bodyPr wrap="square">
              <a:spAutoFit/>
            </a:bodyPr>
            <a:lstStyle/>
            <a:p>
              <a:r>
                <a:rPr lang="ko-KR" altLang="en-US" sz="2400" b="1" dirty="0" smtClean="0">
                  <a:solidFill>
                    <a:srgbClr val="002060"/>
                  </a:solidFill>
                </a:rPr>
                <a:t>회비납부 현황</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5" name="표 4"/>
          <p:cNvGraphicFramePr>
            <a:graphicFrameLocks noGrp="1"/>
          </p:cNvGraphicFramePr>
          <p:nvPr>
            <p:extLst>
              <p:ext uri="{D42A27DB-BD31-4B8C-83A1-F6EECF244321}">
                <p14:modId xmlns:p14="http://schemas.microsoft.com/office/powerpoint/2010/main" val="3333693464"/>
              </p:ext>
            </p:extLst>
          </p:nvPr>
        </p:nvGraphicFramePr>
        <p:xfrm>
          <a:off x="332570" y="1568619"/>
          <a:ext cx="6192860" cy="7632852"/>
        </p:xfrm>
        <a:graphic>
          <a:graphicData uri="http://schemas.openxmlformats.org/drawingml/2006/table">
            <a:tbl>
              <a:tblPr>
                <a:tableStyleId>{5C22544A-7EE6-4342-B048-85BDC9FD1C3A}</a:tableStyleId>
              </a:tblPr>
              <a:tblGrid>
                <a:gridCol w="1548215"/>
                <a:gridCol w="1548215"/>
                <a:gridCol w="1548215"/>
                <a:gridCol w="1548215"/>
              </a:tblGrid>
              <a:tr h="169726">
                <a:tc>
                  <a:txBody>
                    <a:bodyPr/>
                    <a:lstStyle/>
                    <a:p>
                      <a:pPr algn="ctr" fontAlgn="ctr"/>
                      <a:r>
                        <a:rPr lang="ko-KR" altLang="en-US" sz="1000" u="none" strike="noStrike" dirty="0">
                          <a:effectLst/>
                        </a:rPr>
                        <a:t>구분</a:t>
                      </a:r>
                      <a:endParaRPr lang="ko-KR" altLang="en-US" sz="1000" b="1" i="0" u="none" strike="noStrike" dirty="0">
                        <a:solidFill>
                          <a:srgbClr val="FFFFFF"/>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gridSpan="3">
                  <a:txBody>
                    <a:bodyPr/>
                    <a:lstStyle/>
                    <a:p>
                      <a:pPr algn="ctr" fontAlgn="ctr"/>
                      <a:r>
                        <a:rPr lang="ko-KR" altLang="en-US" sz="1000" u="none" strike="noStrike" dirty="0">
                          <a:effectLst/>
                        </a:rPr>
                        <a:t>성명</a:t>
                      </a:r>
                      <a:r>
                        <a:rPr lang="en-US" altLang="ko-KR" sz="1000" u="none" strike="noStrike" dirty="0">
                          <a:effectLst/>
                        </a:rPr>
                        <a:t>(</a:t>
                      </a:r>
                      <a:r>
                        <a:rPr lang="ko-KR" altLang="en-US" sz="1000" u="none" strike="noStrike" dirty="0">
                          <a:effectLst/>
                        </a:rPr>
                        <a:t>소속</a:t>
                      </a:r>
                      <a:r>
                        <a:rPr lang="en-US" altLang="ko-KR" sz="1000" u="none" strike="noStrike" dirty="0">
                          <a:effectLst/>
                        </a:rPr>
                        <a:t>)</a:t>
                      </a:r>
                      <a:endParaRPr lang="ko-KR" altLang="en-US" sz="1000" b="1" i="0" u="none" strike="noStrike" dirty="0">
                        <a:solidFill>
                          <a:srgbClr val="FFFFFF"/>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hMerge="1">
                  <a:txBody>
                    <a:bodyPr/>
                    <a:lstStyle/>
                    <a:p>
                      <a:pPr latinLnBrk="1"/>
                      <a:endParaRPr lang="ko-KR" altLang="en-US"/>
                    </a:p>
                  </a:txBody>
                  <a:tcPr/>
                </a:tc>
                <a:tc hMerge="1">
                  <a:txBody>
                    <a:bodyPr/>
                    <a:lstStyle/>
                    <a:p>
                      <a:pPr latinLnBrk="1"/>
                      <a:endParaRPr lang="ko-KR" altLang="en-US"/>
                    </a:p>
                  </a:txBody>
                  <a:tcPr/>
                </a:tc>
              </a:tr>
              <a:tr h="169726">
                <a:tc>
                  <a:txBody>
                    <a:bodyPr/>
                    <a:lstStyle/>
                    <a:p>
                      <a:pPr algn="ctr" fontAlgn="ctr"/>
                      <a:r>
                        <a:rPr lang="ko-KR" altLang="en-US" sz="1000" u="none" strike="noStrike">
                          <a:effectLst/>
                        </a:rPr>
                        <a:t>회장</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안승철</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a:txBody>
                    <a:bodyPr/>
                    <a:lstStyle/>
                    <a:p>
                      <a:pPr algn="ctr" fontAlgn="ctr"/>
                      <a:r>
                        <a:rPr lang="ko-KR" altLang="en-US" sz="1000" u="none" strike="noStrike">
                          <a:effectLst/>
                        </a:rPr>
                        <a:t>차기회장</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정양헌</a:t>
                      </a:r>
                      <a:r>
                        <a:rPr lang="en-US" altLang="ko-KR" sz="1000" u="none" strike="noStrike">
                          <a:effectLst/>
                        </a:rPr>
                        <a:t>(</a:t>
                      </a:r>
                      <a:r>
                        <a:rPr lang="en-US" sz="1000" u="none" strike="noStrike">
                          <a:effectLst/>
                        </a:rPr>
                        <a:t>KAIST)</a:t>
                      </a:r>
                      <a:endParaRPr 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a:txBody>
                    <a:bodyPr/>
                    <a:lstStyle/>
                    <a:p>
                      <a:pPr algn="ctr" fontAlgn="ctr"/>
                      <a:r>
                        <a:rPr lang="ko-KR" altLang="en-US" sz="1000" u="none" strike="noStrike">
                          <a:effectLst/>
                        </a:rPr>
                        <a:t>수석부회장</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정대용</a:t>
                      </a:r>
                      <a:r>
                        <a:rPr lang="en-US" altLang="ko-KR" sz="1000" u="none" strike="noStrike">
                          <a:effectLst/>
                        </a:rPr>
                        <a:t>(</a:t>
                      </a:r>
                      <a:r>
                        <a:rPr lang="ko-KR" altLang="en-US" sz="1000" u="none" strike="noStrike">
                          <a:effectLst/>
                        </a:rPr>
                        <a:t>숭실대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rowSpan="3">
                  <a:txBody>
                    <a:bodyPr/>
                    <a:lstStyle/>
                    <a:p>
                      <a:pPr algn="ctr" fontAlgn="ctr"/>
                      <a:r>
                        <a:rPr lang="ko-KR" altLang="en-US" sz="1000" u="none" strike="noStrike" dirty="0">
                          <a:effectLst/>
                        </a:rPr>
                        <a:t>부회장 겸</a:t>
                      </a:r>
                      <a:endParaRPr lang="ko-KR" altLang="en-US" sz="1000" b="0" i="0" u="none" strike="noStrike" dirty="0">
                        <a:solidFill>
                          <a:srgbClr val="000000"/>
                        </a:solidFill>
                        <a:effectLst/>
                        <a:latin typeface="맑은 고딕"/>
                      </a:endParaRPr>
                    </a:p>
                    <a:p>
                      <a:pPr algn="ctr" fontAlgn="ctr"/>
                      <a:r>
                        <a:rPr lang="ko-KR" altLang="en-US" sz="1000" u="none" strike="noStrike" dirty="0" smtClean="0">
                          <a:effectLst/>
                        </a:rPr>
                        <a:t>상임분과위원장</a:t>
                      </a:r>
                      <a:endParaRPr lang="ko-KR" altLang="en-US"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권영도</a:t>
                      </a:r>
                      <a:r>
                        <a:rPr lang="en-US" altLang="ko-KR" sz="1000" u="none" strike="noStrike">
                          <a:effectLst/>
                        </a:rPr>
                        <a:t>(</a:t>
                      </a:r>
                      <a:r>
                        <a:rPr lang="ko-KR" altLang="en-US" sz="1000" u="none" strike="noStrike">
                          <a:effectLst/>
                        </a:rPr>
                        <a:t>경남대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김미형</a:t>
                      </a:r>
                      <a:r>
                        <a:rPr lang="en-US" altLang="ko-KR" sz="1000" u="none" strike="noStrike">
                          <a:effectLst/>
                        </a:rPr>
                        <a:t>(</a:t>
                      </a:r>
                      <a:r>
                        <a:rPr lang="ko-KR" altLang="en-US" sz="1000" u="none" strike="noStrike">
                          <a:effectLst/>
                        </a:rPr>
                        <a:t>호원대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김팔술</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algn="ctr" fontAlgn="ctr"/>
                      <a:endParaRPr lang="ko-KR" altLang="en-US" sz="1000" b="0" i="0" u="none" strike="noStrike" dirty="0">
                        <a:solidFill>
                          <a:srgbClr val="000000"/>
                        </a:solidFill>
                        <a:effectLst/>
                        <a:latin typeface="맑은 고딕"/>
                      </a:endParaRPr>
                    </a:p>
                  </a:txBody>
                  <a:tcPr marL="4453" marR="4453" marT="4453" marB="0" anchor="ctr"/>
                </a:tc>
                <a:tc>
                  <a:txBody>
                    <a:bodyPr/>
                    <a:lstStyle/>
                    <a:p>
                      <a:pPr algn="just" fontAlgn="ctr"/>
                      <a:r>
                        <a:rPr lang="ko-KR" altLang="en-US" sz="1000" u="none" strike="noStrike">
                          <a:effectLst/>
                        </a:rPr>
                        <a:t>류성경</a:t>
                      </a:r>
                      <a:r>
                        <a:rPr lang="en-US" altLang="ko-KR" sz="1000" u="none" strike="noStrike">
                          <a:effectLst/>
                        </a:rPr>
                        <a:t>(</a:t>
                      </a:r>
                      <a:r>
                        <a:rPr lang="ko-KR" altLang="en-US" sz="1000" u="none" strike="noStrike">
                          <a:effectLst/>
                        </a:rPr>
                        <a:t>동서대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박재환</a:t>
                      </a:r>
                      <a:r>
                        <a:rPr lang="en-US" altLang="ko-KR" sz="1000" u="none" strike="noStrike">
                          <a:effectLst/>
                        </a:rPr>
                        <a:t>(</a:t>
                      </a:r>
                      <a:r>
                        <a:rPr lang="ko-KR" altLang="en-US" sz="1000" u="none" strike="noStrike">
                          <a:effectLst/>
                        </a:rPr>
                        <a:t>중앙대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윤덕병</a:t>
                      </a:r>
                      <a:r>
                        <a:rPr lang="en-US" altLang="ko-KR" sz="1000" u="none" strike="noStrike">
                          <a:effectLst/>
                        </a:rPr>
                        <a:t>(</a:t>
                      </a:r>
                      <a:r>
                        <a:rPr lang="ko-KR" altLang="en-US" sz="1000" u="none" strike="noStrike">
                          <a:effectLst/>
                        </a:rPr>
                        <a:t>동명대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algn="l" fontAlgn="ctr"/>
                      <a:endParaRPr lang="ko-KR" altLang="en-US" sz="1000" b="0" i="0" u="none" strike="noStrike" dirty="0">
                        <a:solidFill>
                          <a:srgbClr val="000000"/>
                        </a:solidFill>
                        <a:effectLst/>
                        <a:latin typeface="맑은 고딕"/>
                      </a:endParaRPr>
                    </a:p>
                  </a:txBody>
                  <a:tcPr marL="4453" marR="4453" marT="4453" marB="0" anchor="ctr"/>
                </a:tc>
                <a:tc>
                  <a:txBody>
                    <a:bodyPr/>
                    <a:lstStyle/>
                    <a:p>
                      <a:pPr algn="just" fontAlgn="ctr"/>
                      <a:r>
                        <a:rPr lang="ko-KR" altLang="en-US" sz="1000" u="none" strike="noStrike">
                          <a:effectLst/>
                        </a:rPr>
                        <a:t>한영희</a:t>
                      </a:r>
                      <a:r>
                        <a:rPr lang="en-US" altLang="ko-KR" sz="1000" u="none" strike="noStrike">
                          <a:effectLst/>
                        </a:rPr>
                        <a:t>(</a:t>
                      </a:r>
                      <a:r>
                        <a:rPr lang="ko-KR" altLang="en-US" sz="1000" u="none" strike="noStrike">
                          <a:effectLst/>
                        </a:rPr>
                        <a:t>남서울대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334634">
                <a:tc>
                  <a:txBody>
                    <a:bodyPr/>
                    <a:lstStyle/>
                    <a:p>
                      <a:pPr algn="ctr" fontAlgn="ctr"/>
                      <a:r>
                        <a:rPr lang="ko-KR" altLang="en-US" sz="1000" u="none" strike="noStrike" dirty="0">
                          <a:effectLst/>
                        </a:rPr>
                        <a:t>부회장 겸</a:t>
                      </a:r>
                      <a:endParaRPr lang="ko-KR" altLang="en-US" sz="1000" b="0" i="0" u="none" strike="noStrike" dirty="0">
                        <a:solidFill>
                          <a:srgbClr val="000000"/>
                        </a:solidFill>
                        <a:effectLst/>
                        <a:latin typeface="맑은 고딕"/>
                      </a:endParaRPr>
                    </a:p>
                    <a:p>
                      <a:pPr algn="ctr" fontAlgn="ctr"/>
                      <a:r>
                        <a:rPr lang="ko-KR" altLang="en-US" sz="1000" u="none" strike="noStrike" dirty="0">
                          <a:effectLst/>
                        </a:rPr>
                        <a:t>산학협력위원</a:t>
                      </a:r>
                      <a:endParaRPr lang="ko-KR" altLang="en-US"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심준섭</a:t>
                      </a:r>
                      <a:r>
                        <a:rPr lang="en-US" altLang="ko-KR" sz="1000" u="none" strike="noStrike">
                          <a:effectLst/>
                        </a:rPr>
                        <a:t>(</a:t>
                      </a:r>
                      <a:r>
                        <a:rPr lang="ko-KR" altLang="en-US" sz="1000" u="none" strike="noStrike">
                          <a:effectLst/>
                        </a:rPr>
                        <a:t>경운대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rowSpan="5">
                  <a:txBody>
                    <a:bodyPr/>
                    <a:lstStyle/>
                    <a:p>
                      <a:pPr algn="ctr" fontAlgn="ctr"/>
                      <a:r>
                        <a:rPr lang="ko-KR" altLang="en-US" sz="1000" u="none" strike="noStrike" dirty="0">
                          <a:effectLst/>
                        </a:rPr>
                        <a:t>부회장 겸</a:t>
                      </a:r>
                      <a:endParaRPr lang="ko-KR" altLang="en-US" sz="1000" b="0" i="0" u="none" strike="noStrike" dirty="0">
                        <a:solidFill>
                          <a:srgbClr val="000000"/>
                        </a:solidFill>
                        <a:effectLst/>
                        <a:latin typeface="맑은 고딕"/>
                      </a:endParaRPr>
                    </a:p>
                    <a:p>
                      <a:pPr algn="ctr" fontAlgn="ctr"/>
                      <a:r>
                        <a:rPr lang="ko-KR" altLang="en-US" sz="1000" u="none" strike="noStrike" dirty="0" smtClean="0">
                          <a:effectLst/>
                        </a:rPr>
                        <a:t>전공분과위원장</a:t>
                      </a:r>
                      <a:endParaRPr lang="ko-KR" altLang="en-US"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강성민</a:t>
                      </a:r>
                      <a:r>
                        <a:rPr lang="en-US" altLang="ko-KR" sz="1000" u="none" strike="noStrike">
                          <a:effectLst/>
                        </a:rPr>
                        <a:t>(</a:t>
                      </a:r>
                      <a:r>
                        <a:rPr lang="ko-KR" altLang="en-US" sz="1000" u="none" strike="noStrike">
                          <a:effectLst/>
                        </a:rPr>
                        <a:t>가톨릭대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err="1">
                          <a:effectLst/>
                        </a:rPr>
                        <a:t>권순백</a:t>
                      </a:r>
                      <a:r>
                        <a:rPr lang="en-US" altLang="ko-KR" sz="1000" u="none" strike="noStrike" dirty="0">
                          <a:effectLst/>
                        </a:rPr>
                        <a:t>(</a:t>
                      </a:r>
                      <a:r>
                        <a:rPr lang="ko-KR" altLang="en-US" sz="1000" u="none" strike="noStrike" dirty="0" err="1">
                          <a:effectLst/>
                        </a:rPr>
                        <a:t>대구가톨릭대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김경수</a:t>
                      </a:r>
                      <a:r>
                        <a:rPr lang="en-US" altLang="ko-KR" sz="1000" u="none" strike="noStrike">
                          <a:effectLst/>
                        </a:rPr>
                        <a:t>(</a:t>
                      </a:r>
                      <a:r>
                        <a:rPr lang="ko-KR" altLang="en-US" sz="1000" u="none" strike="noStrike">
                          <a:effectLst/>
                        </a:rPr>
                        <a:t>강원대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algn="ctr" fontAlgn="ctr"/>
                      <a:endParaRPr lang="ko-KR" altLang="en-US" sz="1000" b="0" i="0" u="none" strike="noStrike" dirty="0">
                        <a:solidFill>
                          <a:srgbClr val="000000"/>
                        </a:solidFill>
                        <a:effectLst/>
                        <a:latin typeface="맑은 고딕"/>
                      </a:endParaRPr>
                    </a:p>
                  </a:txBody>
                  <a:tcPr marL="4453" marR="4453" marT="4453" marB="0" anchor="ctr"/>
                </a:tc>
                <a:tc>
                  <a:txBody>
                    <a:bodyPr/>
                    <a:lstStyle/>
                    <a:p>
                      <a:pPr algn="just" fontAlgn="ctr"/>
                      <a:r>
                        <a:rPr lang="ko-KR" altLang="en-US" sz="1000" u="none" strike="noStrike">
                          <a:effectLst/>
                        </a:rPr>
                        <a:t>김영이</a:t>
                      </a:r>
                      <a:r>
                        <a:rPr lang="en-US" altLang="ko-KR" sz="1000" u="none" strike="noStrike">
                          <a:effectLst/>
                        </a:rPr>
                        <a:t>(</a:t>
                      </a:r>
                      <a:r>
                        <a:rPr lang="ko-KR" altLang="en-US" sz="1000" u="none" strike="noStrike">
                          <a:effectLst/>
                        </a:rPr>
                        <a:t>서울디지털대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김혁수</a:t>
                      </a:r>
                      <a:r>
                        <a:rPr lang="en-US" altLang="ko-KR" sz="1000" u="none" strike="noStrike" dirty="0">
                          <a:effectLst/>
                        </a:rPr>
                        <a:t>(</a:t>
                      </a:r>
                      <a:r>
                        <a:rPr lang="ko-KR" altLang="en-US" sz="1000" u="none" strike="noStrike" dirty="0">
                          <a:effectLst/>
                        </a:rPr>
                        <a:t>청주대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박성환</a:t>
                      </a:r>
                      <a:r>
                        <a:rPr lang="en-US" altLang="ko-KR" sz="1000" u="none" strike="noStrike">
                          <a:effectLst/>
                        </a:rPr>
                        <a:t>(</a:t>
                      </a:r>
                      <a:r>
                        <a:rPr lang="ko-KR" altLang="en-US" sz="1000" u="none" strike="noStrike">
                          <a:effectLst/>
                        </a:rPr>
                        <a:t>한밭대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algn="l" fontAlgn="ctr"/>
                      <a:endParaRPr lang="ko-KR" altLang="en-US" sz="1000" b="0" i="0" u="none" strike="noStrike" dirty="0">
                        <a:solidFill>
                          <a:srgbClr val="000000"/>
                        </a:solidFill>
                        <a:effectLst/>
                        <a:latin typeface="맑은 고딕"/>
                      </a:endParaRPr>
                    </a:p>
                  </a:txBody>
                  <a:tcPr marL="4453" marR="4453" marT="4453" marB="0" anchor="ctr"/>
                </a:tc>
                <a:tc>
                  <a:txBody>
                    <a:bodyPr/>
                    <a:lstStyle/>
                    <a:p>
                      <a:pPr algn="just" fontAlgn="ctr"/>
                      <a:r>
                        <a:rPr lang="ko-KR" altLang="en-US" sz="1000" u="none" strike="noStrike">
                          <a:effectLst/>
                        </a:rPr>
                        <a:t>백광현</a:t>
                      </a:r>
                      <a:r>
                        <a:rPr lang="en-US" altLang="ko-KR" sz="1000" u="none" strike="noStrike">
                          <a:effectLst/>
                        </a:rPr>
                        <a:t>(</a:t>
                      </a:r>
                      <a:r>
                        <a:rPr lang="ko-KR" altLang="en-US" sz="1000" u="none" strike="noStrike">
                          <a:effectLst/>
                        </a:rPr>
                        <a:t>선문대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이우창</a:t>
                      </a:r>
                      <a:r>
                        <a:rPr lang="en-US" altLang="ko-KR" sz="1000" u="none" strike="noStrike" dirty="0">
                          <a:effectLst/>
                        </a:rPr>
                        <a:t>(</a:t>
                      </a:r>
                      <a:r>
                        <a:rPr lang="ko-KR" altLang="en-US" sz="1000" u="none" strike="noStrike" dirty="0">
                          <a:effectLst/>
                        </a:rPr>
                        <a:t>군산대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이학렬</a:t>
                      </a:r>
                      <a:r>
                        <a:rPr lang="en-US" altLang="ko-KR" sz="1000" u="none" strike="noStrike">
                          <a:effectLst/>
                        </a:rPr>
                        <a:t>(</a:t>
                      </a:r>
                      <a:r>
                        <a:rPr lang="ko-KR" altLang="en-US" sz="1000" u="none" strike="noStrike">
                          <a:effectLst/>
                        </a:rPr>
                        <a:t>원광보건대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algn="l" fontAlgn="ctr"/>
                      <a:endParaRPr lang="ko-KR" altLang="en-US" sz="1000" b="0" i="0" u="none" strike="noStrike" dirty="0">
                        <a:solidFill>
                          <a:srgbClr val="000000"/>
                        </a:solidFill>
                        <a:effectLst/>
                        <a:latin typeface="맑은 고딕"/>
                      </a:endParaRPr>
                    </a:p>
                  </a:txBody>
                  <a:tcPr marL="4453" marR="4453" marT="4453" marB="0" anchor="ctr"/>
                </a:tc>
                <a:tc>
                  <a:txBody>
                    <a:bodyPr/>
                    <a:lstStyle/>
                    <a:p>
                      <a:pPr algn="just" fontAlgn="ctr"/>
                      <a:r>
                        <a:rPr lang="ko-KR" altLang="en-US" sz="1000" u="none" strike="noStrike">
                          <a:effectLst/>
                        </a:rPr>
                        <a:t>이희욱</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장명희</a:t>
                      </a:r>
                      <a:r>
                        <a:rPr lang="en-US" altLang="ko-KR" sz="1000" u="none" strike="noStrike" dirty="0">
                          <a:effectLst/>
                        </a:rPr>
                        <a:t>(</a:t>
                      </a:r>
                      <a:r>
                        <a:rPr lang="ko-KR" altLang="en-US" sz="1000" u="none" strike="noStrike" dirty="0" err="1">
                          <a:effectLst/>
                        </a:rPr>
                        <a:t>한국해양대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정상철</a:t>
                      </a:r>
                      <a:r>
                        <a:rPr lang="en-US" altLang="ko-KR" sz="1000" u="none" strike="noStrike">
                          <a:effectLst/>
                        </a:rPr>
                        <a:t>(</a:t>
                      </a:r>
                      <a:r>
                        <a:rPr lang="ko-KR" altLang="en-US" sz="1000" u="none" strike="noStrike">
                          <a:effectLst/>
                        </a:rPr>
                        <a:t>인천대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algn="l" fontAlgn="ctr"/>
                      <a:endParaRPr lang="ko-KR" altLang="en-US" sz="1000" b="0" i="0" u="none" strike="noStrike" dirty="0">
                        <a:solidFill>
                          <a:srgbClr val="000000"/>
                        </a:solidFill>
                        <a:effectLst/>
                        <a:latin typeface="맑은 고딕"/>
                      </a:endParaRPr>
                    </a:p>
                  </a:txBody>
                  <a:tcPr marL="4453" marR="4453" marT="4453" marB="0" anchor="ctr"/>
                </a:tc>
                <a:tc>
                  <a:txBody>
                    <a:bodyPr/>
                    <a:lstStyle/>
                    <a:p>
                      <a:pPr algn="just" fontAlgn="ctr"/>
                      <a:r>
                        <a:rPr lang="ko-KR" altLang="en-US" sz="1000" u="none" strike="noStrike">
                          <a:effectLst/>
                        </a:rPr>
                        <a:t>황용철</a:t>
                      </a:r>
                      <a:r>
                        <a:rPr lang="en-US" altLang="ko-KR" sz="1000" u="none" strike="noStrike">
                          <a:effectLst/>
                        </a:rPr>
                        <a:t>(</a:t>
                      </a:r>
                      <a:r>
                        <a:rPr lang="ko-KR" altLang="en-US" sz="1000" u="none" strike="noStrike">
                          <a:effectLst/>
                        </a:rPr>
                        <a:t>제주대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　</a:t>
                      </a:r>
                      <a:endParaRPr lang="ko-KR" altLang="en-US"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rowSpan="10">
                  <a:txBody>
                    <a:bodyPr/>
                    <a:lstStyle/>
                    <a:p>
                      <a:pPr algn="ctr" fontAlgn="ctr"/>
                      <a:r>
                        <a:rPr lang="ko-KR" altLang="en-US" sz="1000" u="none" strike="noStrike">
                          <a:effectLst/>
                        </a:rPr>
                        <a:t>부회장</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강동관</a:t>
                      </a:r>
                      <a:r>
                        <a:rPr lang="en-US" altLang="ko-KR" sz="1000" u="none" strike="noStrike">
                          <a:effectLst/>
                        </a:rPr>
                        <a:t>(</a:t>
                      </a:r>
                      <a:r>
                        <a:rPr lang="ko-KR" altLang="en-US" sz="1000" u="none" strike="noStrike">
                          <a:effectLst/>
                        </a:rPr>
                        <a:t>이민정책연구원</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강성준</a:t>
                      </a:r>
                      <a:r>
                        <a:rPr lang="en-US" altLang="ko-KR" sz="1000" u="none" strike="noStrike" dirty="0">
                          <a:effectLst/>
                        </a:rPr>
                        <a:t>(</a:t>
                      </a:r>
                      <a:r>
                        <a:rPr lang="ko-KR" altLang="en-US" sz="1000" u="none" strike="noStrike" dirty="0" err="1">
                          <a:effectLst/>
                        </a:rPr>
                        <a:t>한동대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강철승</a:t>
                      </a:r>
                      <a:r>
                        <a:rPr lang="en-US" altLang="ko-KR" sz="1000" u="none" strike="noStrike">
                          <a:effectLst/>
                        </a:rPr>
                        <a:t>(</a:t>
                      </a:r>
                      <a:r>
                        <a:rPr lang="ko-KR" altLang="en-US" sz="1000" u="none" strike="noStrike">
                          <a:effectLst/>
                        </a:rPr>
                        <a:t>중앙대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권영모</a:t>
                      </a:r>
                      <a:r>
                        <a:rPr lang="en-US" altLang="ko-KR" sz="1000" u="none" strike="noStrike">
                          <a:effectLst/>
                        </a:rPr>
                        <a:t>(</a:t>
                      </a:r>
                      <a:r>
                        <a:rPr lang="ko-KR" altLang="en-US" sz="1000" u="none" strike="noStrike">
                          <a:effectLst/>
                        </a:rPr>
                        <a:t>원광대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김기수</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김정희</a:t>
                      </a:r>
                      <a:r>
                        <a:rPr lang="en-US" altLang="ko-KR" sz="1000" u="none" strike="noStrike">
                          <a:effectLst/>
                        </a:rPr>
                        <a:t>(</a:t>
                      </a:r>
                      <a:r>
                        <a:rPr lang="ko-KR" altLang="en-US" sz="1000" u="none" strike="noStrike">
                          <a:effectLst/>
                        </a:rPr>
                        <a:t>제주대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김천주</a:t>
                      </a:r>
                      <a:r>
                        <a:rPr lang="en-US" altLang="ko-KR" sz="1000" u="none" strike="noStrike">
                          <a:effectLst/>
                        </a:rPr>
                        <a:t>(</a:t>
                      </a:r>
                      <a:r>
                        <a:rPr lang="ko-KR" altLang="en-US" sz="1000" u="none" strike="noStrike">
                          <a:effectLst/>
                        </a:rPr>
                        <a:t>캐논코리아</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김태수</a:t>
                      </a:r>
                      <a:r>
                        <a:rPr lang="en-US" altLang="ko-KR" sz="1000" u="none" strike="noStrike" dirty="0">
                          <a:effectLst/>
                        </a:rPr>
                        <a:t>(</a:t>
                      </a:r>
                      <a:r>
                        <a:rPr lang="ko-KR" altLang="en-US" sz="1000" u="none" strike="noStrike" dirty="0" err="1">
                          <a:effectLst/>
                        </a:rPr>
                        <a:t>계명문화대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김해룡</a:t>
                      </a:r>
                      <a:r>
                        <a:rPr lang="en-US" altLang="ko-KR" sz="1000" u="none" strike="noStrike">
                          <a:effectLst/>
                        </a:rPr>
                        <a:t>(</a:t>
                      </a:r>
                      <a:r>
                        <a:rPr lang="ko-KR" altLang="en-US" sz="1000" u="none" strike="noStrike">
                          <a:effectLst/>
                        </a:rPr>
                        <a:t>울산대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김효선</a:t>
                      </a:r>
                      <a:r>
                        <a:rPr lang="en-US" altLang="ko-KR" sz="1000" u="none" strike="noStrike">
                          <a:effectLst/>
                        </a:rPr>
                        <a:t>(</a:t>
                      </a:r>
                      <a:r>
                        <a:rPr lang="ko-KR" altLang="en-US" sz="1000" u="none" strike="noStrike">
                          <a:effectLst/>
                        </a:rPr>
                        <a:t>복지경영연구소</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박동진</a:t>
                      </a:r>
                      <a:r>
                        <a:rPr lang="en-US" altLang="ko-KR" sz="1000" u="none" strike="noStrike" dirty="0">
                          <a:effectLst/>
                        </a:rPr>
                        <a:t>(</a:t>
                      </a:r>
                      <a:r>
                        <a:rPr lang="ko-KR" altLang="en-US" sz="1000" u="none" strike="noStrike" dirty="0" err="1">
                          <a:effectLst/>
                        </a:rPr>
                        <a:t>안동대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박무현</a:t>
                      </a:r>
                      <a:r>
                        <a:rPr lang="en-US" altLang="ko-KR" sz="1000" u="none" strike="noStrike">
                          <a:effectLst/>
                        </a:rPr>
                        <a:t>(</a:t>
                      </a:r>
                      <a:r>
                        <a:rPr lang="ko-KR" altLang="en-US" sz="1000" u="none" strike="noStrike">
                          <a:effectLst/>
                        </a:rPr>
                        <a:t>계명대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박순식</a:t>
                      </a:r>
                      <a:r>
                        <a:rPr lang="en-US" altLang="ko-KR" sz="1000" u="none" strike="noStrike">
                          <a:effectLst/>
                        </a:rPr>
                        <a:t>(</a:t>
                      </a:r>
                      <a:r>
                        <a:rPr lang="ko-KR" altLang="en-US" sz="1000" u="none" strike="noStrike">
                          <a:effectLst/>
                        </a:rPr>
                        <a:t>대구가톨릭대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박원</a:t>
                      </a:r>
                      <a:r>
                        <a:rPr lang="en-US" altLang="ko-KR" sz="1000" u="none" strike="noStrike" dirty="0">
                          <a:effectLst/>
                        </a:rPr>
                        <a:t>(</a:t>
                      </a:r>
                      <a:r>
                        <a:rPr lang="ko-KR" altLang="en-US" sz="1000" u="none" strike="noStrike" dirty="0" err="1">
                          <a:effectLst/>
                        </a:rPr>
                        <a:t>위덕대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박정향</a:t>
                      </a:r>
                      <a:r>
                        <a:rPr lang="en-US" altLang="ko-KR" sz="1000" u="none" strike="noStrike">
                          <a:effectLst/>
                        </a:rPr>
                        <a:t>(</a:t>
                      </a:r>
                      <a:r>
                        <a:rPr lang="ko-KR" altLang="en-US" sz="1000" u="none" strike="noStrike">
                          <a:effectLst/>
                        </a:rPr>
                        <a:t>동양대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변재권</a:t>
                      </a:r>
                      <a:r>
                        <a:rPr lang="en-US" altLang="ko-KR" sz="1000" u="none" strike="noStrike">
                          <a:effectLst/>
                        </a:rPr>
                        <a:t>(</a:t>
                      </a:r>
                      <a:r>
                        <a:rPr lang="ko-KR" altLang="en-US" sz="1000" u="none" strike="noStrike">
                          <a:effectLst/>
                        </a:rPr>
                        <a:t>전북대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소재환</a:t>
                      </a:r>
                      <a:r>
                        <a:rPr lang="en-US" altLang="ko-KR" sz="1000" u="none" strike="noStrike" dirty="0">
                          <a:effectLst/>
                        </a:rPr>
                        <a:t>(</a:t>
                      </a:r>
                      <a:r>
                        <a:rPr lang="ko-KR" altLang="en-US" sz="1000" u="none" strike="noStrike" dirty="0">
                          <a:effectLst/>
                        </a:rPr>
                        <a:t>덕성여대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송종호</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양재영</a:t>
                      </a:r>
                      <a:r>
                        <a:rPr lang="en-US" altLang="ko-KR" sz="1000" u="none" strike="noStrike">
                          <a:effectLst/>
                        </a:rPr>
                        <a:t>(</a:t>
                      </a:r>
                      <a:r>
                        <a:rPr lang="ko-KR" altLang="en-US" sz="1000" u="none" strike="noStrike">
                          <a:effectLst/>
                        </a:rPr>
                        <a:t>유한대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윤천성</a:t>
                      </a:r>
                      <a:r>
                        <a:rPr lang="en-US" altLang="ko-KR" sz="1000" u="none" strike="noStrike">
                          <a:effectLst/>
                        </a:rPr>
                        <a:t>(</a:t>
                      </a:r>
                      <a:r>
                        <a:rPr lang="ko-KR" altLang="en-US" sz="1000" u="none" strike="noStrike">
                          <a:effectLst/>
                        </a:rPr>
                        <a:t>서울벤처대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이영민</a:t>
                      </a:r>
                      <a:r>
                        <a:rPr lang="en-US" altLang="ko-KR" sz="1000" u="none" strike="noStrike">
                          <a:effectLst/>
                        </a:rPr>
                        <a:t>(</a:t>
                      </a:r>
                      <a:r>
                        <a:rPr lang="ko-KR" altLang="en-US" sz="1000" u="none" strike="noStrike">
                          <a:effectLst/>
                        </a:rPr>
                        <a:t>협성대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이정기</a:t>
                      </a:r>
                      <a:r>
                        <a:rPr lang="en-US" altLang="ko-KR" sz="1000" u="none" strike="noStrike">
                          <a:effectLst/>
                        </a:rPr>
                        <a:t>(</a:t>
                      </a:r>
                      <a:r>
                        <a:rPr lang="ko-KR" altLang="en-US" sz="1000" u="none" strike="noStrike">
                          <a:effectLst/>
                        </a:rPr>
                        <a:t>남서울대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이진구</a:t>
                      </a:r>
                      <a:r>
                        <a:rPr lang="en-US" altLang="ko-KR" sz="1000" u="none" strike="noStrike" spc="-150" dirty="0">
                          <a:effectLst/>
                        </a:rPr>
                        <a:t>(</a:t>
                      </a:r>
                      <a:r>
                        <a:rPr lang="ko-KR" altLang="en-US" sz="1000" u="none" strike="noStrike" spc="-150" dirty="0">
                          <a:effectLst/>
                        </a:rPr>
                        <a:t>한국경제기획연구소</a:t>
                      </a:r>
                      <a:r>
                        <a:rPr lang="en-US" altLang="ko-KR" sz="1000" u="none" strike="noStrike" spc="-150" dirty="0">
                          <a:effectLst/>
                        </a:rPr>
                        <a:t>)</a:t>
                      </a:r>
                      <a:endParaRPr lang="en-US" altLang="ko-KR" sz="1000" b="0" i="0" u="none" strike="noStrike" spc="-150"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전규안</a:t>
                      </a:r>
                      <a:r>
                        <a:rPr lang="en-US" altLang="ko-KR" sz="1000" u="none" strike="noStrike">
                          <a:effectLst/>
                        </a:rPr>
                        <a:t>(</a:t>
                      </a:r>
                      <a:r>
                        <a:rPr lang="ko-KR" altLang="en-US" sz="1000" u="none" strike="noStrike">
                          <a:effectLst/>
                        </a:rPr>
                        <a:t>숭실대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전정수</a:t>
                      </a:r>
                      <a:r>
                        <a:rPr lang="en-US" altLang="ko-KR" sz="1000" u="none" strike="noStrike">
                          <a:effectLst/>
                        </a:rPr>
                        <a:t>(</a:t>
                      </a:r>
                      <a:r>
                        <a:rPr lang="ko-KR" altLang="en-US" sz="1000" u="none" strike="noStrike">
                          <a:effectLst/>
                        </a:rPr>
                        <a:t>서경대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전하성</a:t>
                      </a:r>
                      <a:r>
                        <a:rPr lang="en-US" altLang="ko-KR" sz="1000" u="none" strike="noStrike" dirty="0">
                          <a:effectLst/>
                        </a:rPr>
                        <a:t>(</a:t>
                      </a:r>
                      <a:r>
                        <a:rPr lang="ko-KR" altLang="en-US" sz="1000" u="none" strike="noStrike" dirty="0">
                          <a:effectLst/>
                        </a:rPr>
                        <a:t>경남대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조남기</a:t>
                      </a:r>
                      <a:r>
                        <a:rPr lang="en-US" altLang="ko-KR" sz="1000" u="none" strike="noStrike">
                          <a:effectLst/>
                        </a:rPr>
                        <a:t>(</a:t>
                      </a:r>
                      <a:r>
                        <a:rPr lang="ko-KR" altLang="en-US" sz="1000" u="none" strike="noStrike">
                          <a:effectLst/>
                        </a:rPr>
                        <a:t>호원대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최석봉</a:t>
                      </a:r>
                      <a:r>
                        <a:rPr lang="en-US" altLang="ko-KR" sz="1000" u="none" strike="noStrike">
                          <a:effectLst/>
                        </a:rPr>
                        <a:t>(</a:t>
                      </a:r>
                      <a:r>
                        <a:rPr lang="ko-KR" altLang="en-US" sz="1000" u="none" strike="noStrike">
                          <a:effectLst/>
                        </a:rPr>
                        <a:t>울산대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최호규</a:t>
                      </a:r>
                      <a:r>
                        <a:rPr lang="en-US" altLang="ko-KR" sz="1000" u="none" strike="noStrike">
                          <a:effectLst/>
                        </a:rPr>
                        <a:t>(</a:t>
                      </a:r>
                      <a:r>
                        <a:rPr lang="ko-KR" altLang="en-US" sz="1000" u="none" strike="noStrike">
                          <a:effectLst/>
                        </a:rPr>
                        <a:t>공주대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최홍규</a:t>
                      </a:r>
                      <a:r>
                        <a:rPr lang="en-US" altLang="ko-KR" sz="1000" u="none" strike="noStrike">
                          <a:effectLst/>
                        </a:rPr>
                        <a:t>(</a:t>
                      </a:r>
                      <a:r>
                        <a:rPr lang="ko-KR" altLang="en-US" sz="1000" u="none" strike="noStrike">
                          <a:effectLst/>
                        </a:rPr>
                        <a:t>경일대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rowSpan="12">
                  <a:txBody>
                    <a:bodyPr/>
                    <a:lstStyle/>
                    <a:p>
                      <a:pPr algn="ctr" fontAlgn="ctr"/>
                      <a:r>
                        <a:rPr lang="ko-KR" altLang="en-US" sz="1000" u="none" strike="noStrike">
                          <a:effectLst/>
                        </a:rPr>
                        <a:t>상임이사</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김도성</a:t>
                      </a:r>
                      <a:r>
                        <a:rPr lang="en-US" altLang="ko-KR" sz="1000" u="none" strike="noStrike">
                          <a:effectLst/>
                        </a:rPr>
                        <a:t>(</a:t>
                      </a:r>
                      <a:r>
                        <a:rPr lang="ko-KR" altLang="en-US" sz="1000" u="none" strike="noStrike">
                          <a:effectLst/>
                        </a:rPr>
                        <a:t>서강대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김동훈</a:t>
                      </a:r>
                      <a:r>
                        <a:rPr lang="en-US" altLang="ko-KR" sz="1000" u="none" strike="noStrike" dirty="0">
                          <a:effectLst/>
                        </a:rPr>
                        <a:t>(</a:t>
                      </a:r>
                      <a:r>
                        <a:rPr lang="ko-KR" altLang="en-US" sz="1000" u="none" strike="noStrike" dirty="0" err="1">
                          <a:effectLst/>
                        </a:rPr>
                        <a:t>경남과기대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김석웅</a:t>
                      </a:r>
                      <a:r>
                        <a:rPr lang="en-US" altLang="ko-KR" sz="1000" u="none" strike="noStrike">
                          <a:effectLst/>
                        </a:rPr>
                        <a:t>(</a:t>
                      </a:r>
                      <a:r>
                        <a:rPr lang="ko-KR" altLang="en-US" sz="1000" u="none" strike="noStrike">
                          <a:effectLst/>
                        </a:rPr>
                        <a:t>동의대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김유찬</a:t>
                      </a:r>
                      <a:r>
                        <a:rPr lang="en-US" altLang="ko-KR" sz="1000" u="none" strike="noStrike">
                          <a:effectLst/>
                        </a:rPr>
                        <a:t>(</a:t>
                      </a:r>
                      <a:r>
                        <a:rPr lang="ko-KR" altLang="en-US" sz="1000" u="none" strike="noStrike">
                          <a:effectLst/>
                        </a:rPr>
                        <a:t>한양대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김춘광</a:t>
                      </a:r>
                      <a:r>
                        <a:rPr lang="en-US" altLang="ko-KR" sz="1000" u="none" strike="noStrike">
                          <a:effectLst/>
                        </a:rPr>
                        <a:t>(</a:t>
                      </a:r>
                      <a:r>
                        <a:rPr lang="ko-KR" altLang="en-US" sz="1000" u="none" strike="noStrike">
                          <a:effectLst/>
                        </a:rPr>
                        <a:t>백석대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김태형</a:t>
                      </a:r>
                      <a:r>
                        <a:rPr lang="en-US" altLang="ko-KR" sz="1000" u="none" strike="noStrike">
                          <a:effectLst/>
                        </a:rPr>
                        <a:t>(</a:t>
                      </a:r>
                      <a:r>
                        <a:rPr lang="ko-KR" altLang="en-US" sz="1000" u="none" strike="noStrike">
                          <a:effectLst/>
                        </a:rPr>
                        <a:t>안동대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남궁랑</a:t>
                      </a:r>
                      <a:r>
                        <a:rPr lang="en-US" altLang="ko-KR" sz="1000" u="none" strike="noStrike">
                          <a:effectLst/>
                        </a:rPr>
                        <a:t>(</a:t>
                      </a:r>
                      <a:r>
                        <a:rPr lang="ko-KR" altLang="en-US" sz="1000" u="none" strike="noStrike">
                          <a:effectLst/>
                        </a:rPr>
                        <a:t>경복대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두정완</a:t>
                      </a:r>
                      <a:r>
                        <a:rPr lang="en-US" altLang="ko-KR" sz="1000" u="none" strike="noStrike">
                          <a:effectLst/>
                        </a:rPr>
                        <a:t>(</a:t>
                      </a:r>
                      <a:r>
                        <a:rPr lang="ko-KR" altLang="en-US" sz="1000" u="none" strike="noStrike">
                          <a:effectLst/>
                        </a:rPr>
                        <a:t>백석문화대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박기석</a:t>
                      </a:r>
                      <a:r>
                        <a:rPr lang="en-US" altLang="ko-KR" sz="1000" u="none" strike="noStrike">
                          <a:effectLst/>
                        </a:rPr>
                        <a:t>(</a:t>
                      </a:r>
                      <a:r>
                        <a:rPr lang="ko-KR" altLang="en-US" sz="1000" u="none" strike="noStrike">
                          <a:effectLst/>
                        </a:rPr>
                        <a:t>안동대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박상섭</a:t>
                      </a:r>
                      <a:r>
                        <a:rPr lang="en-US" altLang="ko-KR" sz="1000" u="none" strike="noStrike">
                          <a:effectLst/>
                        </a:rPr>
                        <a:t>(</a:t>
                      </a:r>
                      <a:r>
                        <a:rPr lang="ko-KR" altLang="en-US" sz="1000" u="none" strike="noStrike">
                          <a:effectLst/>
                        </a:rPr>
                        <a:t>수원과학대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서순모</a:t>
                      </a:r>
                      <a:r>
                        <a:rPr lang="en-US" altLang="ko-KR" sz="1000" u="none" strike="noStrike" dirty="0">
                          <a:effectLst/>
                        </a:rPr>
                        <a:t>(</a:t>
                      </a:r>
                      <a:r>
                        <a:rPr lang="ko-KR" altLang="en-US" sz="1000" u="none" strike="noStrike" dirty="0">
                          <a:effectLst/>
                        </a:rPr>
                        <a:t>공주대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설병문</a:t>
                      </a:r>
                      <a:r>
                        <a:rPr lang="en-US" altLang="ko-KR" sz="1000" u="none" strike="noStrike">
                          <a:effectLst/>
                        </a:rPr>
                        <a:t>(</a:t>
                      </a:r>
                      <a:r>
                        <a:rPr lang="ko-KR" altLang="en-US" sz="1000" u="none" strike="noStrike">
                          <a:effectLst/>
                        </a:rPr>
                        <a:t>경남과기대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just" fontAlgn="ctr"/>
                      <a:r>
                        <a:rPr lang="ko-KR" altLang="en-US" sz="1000" u="none" strike="noStrike">
                          <a:effectLst/>
                        </a:rPr>
                        <a:t>송준협</a:t>
                      </a:r>
                      <a:r>
                        <a:rPr lang="en-US" altLang="ko-KR" sz="1000" u="none" strike="noStrike">
                          <a:effectLst/>
                        </a:rPr>
                        <a:t>(</a:t>
                      </a:r>
                      <a:r>
                        <a:rPr lang="ko-KR" altLang="en-US" sz="1000" u="none" strike="noStrike">
                          <a:effectLst/>
                        </a:rPr>
                        <a:t>안동대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신문식</a:t>
                      </a:r>
                      <a:r>
                        <a:rPr lang="en-US" altLang="ko-KR" sz="1000" u="none" strike="noStrike">
                          <a:effectLst/>
                        </a:rPr>
                        <a:t>(</a:t>
                      </a:r>
                      <a:r>
                        <a:rPr lang="ko-KR" altLang="en-US" sz="1000" u="none" strike="noStrike">
                          <a:effectLst/>
                        </a:rPr>
                        <a:t>명지전문대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신춘우</a:t>
                      </a:r>
                      <a:r>
                        <a:rPr lang="en-US" altLang="ko-KR" sz="1000" u="none" strike="noStrike">
                          <a:effectLst/>
                        </a:rPr>
                        <a:t>(</a:t>
                      </a:r>
                      <a:r>
                        <a:rPr lang="ko-KR" altLang="en-US" sz="1000" u="none" strike="noStrike">
                          <a:effectLst/>
                        </a:rPr>
                        <a:t>조선대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안홍복</a:t>
                      </a:r>
                      <a:r>
                        <a:rPr lang="en-US" altLang="ko-KR" sz="1000" u="none" strike="noStrike">
                          <a:effectLst/>
                        </a:rPr>
                        <a:t>(</a:t>
                      </a:r>
                      <a:r>
                        <a:rPr lang="ko-KR" altLang="en-US" sz="1000" u="none" strike="noStrike">
                          <a:effectLst/>
                        </a:rPr>
                        <a:t>계명대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양동재</a:t>
                      </a:r>
                      <a:r>
                        <a:rPr lang="en-US" altLang="ko-KR" sz="1000" u="none" strike="noStrike">
                          <a:effectLst/>
                        </a:rPr>
                        <a:t>(</a:t>
                      </a:r>
                      <a:r>
                        <a:rPr lang="ko-KR" altLang="en-US" sz="1000" u="none" strike="noStrike">
                          <a:effectLst/>
                        </a:rPr>
                        <a:t>군산대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양준환</a:t>
                      </a:r>
                      <a:r>
                        <a:rPr lang="en-US" altLang="ko-KR" sz="1000" u="none" strike="noStrike">
                          <a:effectLst/>
                        </a:rPr>
                        <a:t>(</a:t>
                      </a:r>
                      <a:r>
                        <a:rPr lang="ko-KR" altLang="en-US" sz="1000" u="none" strike="noStrike">
                          <a:effectLst/>
                        </a:rPr>
                        <a:t>단국대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양해면</a:t>
                      </a:r>
                      <a:r>
                        <a:rPr lang="en-US" altLang="ko-KR" sz="1000" u="none" strike="noStrike">
                          <a:effectLst/>
                        </a:rPr>
                        <a:t>(</a:t>
                      </a:r>
                      <a:r>
                        <a:rPr lang="ko-KR" altLang="en-US" sz="1000" u="none" strike="noStrike">
                          <a:effectLst/>
                        </a:rPr>
                        <a:t>호원대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유봉호</a:t>
                      </a:r>
                      <a:r>
                        <a:rPr lang="en-US" altLang="ko-KR" sz="1000" u="none" strike="noStrike">
                          <a:effectLst/>
                        </a:rPr>
                        <a:t>(</a:t>
                      </a:r>
                      <a:r>
                        <a:rPr lang="ko-KR" altLang="en-US" sz="1000" u="none" strike="noStrike">
                          <a:effectLst/>
                        </a:rPr>
                        <a:t>단국대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윤우영</a:t>
                      </a:r>
                      <a:r>
                        <a:rPr lang="en-US" altLang="ko-KR" sz="1000" u="none" strike="noStrike">
                          <a:effectLst/>
                        </a:rPr>
                        <a:t>(</a:t>
                      </a:r>
                      <a:r>
                        <a:rPr lang="ko-KR" altLang="en-US" sz="1000" u="none" strike="noStrike">
                          <a:effectLst/>
                        </a:rPr>
                        <a:t>계명문화대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이건희</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이기은</a:t>
                      </a:r>
                      <a:r>
                        <a:rPr lang="en-US" altLang="ko-KR" sz="1000" u="none" strike="noStrike" dirty="0">
                          <a:effectLst/>
                        </a:rPr>
                        <a:t>(</a:t>
                      </a:r>
                      <a:r>
                        <a:rPr lang="ko-KR" altLang="en-US" sz="1000" u="none" strike="noStrike" dirty="0">
                          <a:effectLst/>
                        </a:rPr>
                        <a:t>대구대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이미용</a:t>
                      </a:r>
                      <a:r>
                        <a:rPr lang="en-US" altLang="ko-KR" sz="1000" u="none" strike="noStrike">
                          <a:effectLst/>
                        </a:rPr>
                        <a:t>(</a:t>
                      </a:r>
                      <a:r>
                        <a:rPr lang="ko-KR" altLang="en-US" sz="1000" u="none" strike="noStrike">
                          <a:effectLst/>
                        </a:rPr>
                        <a:t>수협중앙회</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이민우</a:t>
                      </a:r>
                      <a:r>
                        <a:rPr lang="en-US" altLang="ko-KR" sz="1000" u="none" strike="noStrike">
                          <a:effectLst/>
                        </a:rPr>
                        <a:t>(</a:t>
                      </a:r>
                      <a:r>
                        <a:rPr lang="ko-KR" altLang="en-US" sz="1000" u="none" strike="noStrike">
                          <a:effectLst/>
                        </a:rPr>
                        <a:t>신경대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이용균</a:t>
                      </a:r>
                      <a:r>
                        <a:rPr lang="en-US" altLang="ko-KR" sz="1000" u="none" strike="noStrike">
                          <a:effectLst/>
                        </a:rPr>
                        <a:t>(</a:t>
                      </a:r>
                      <a:r>
                        <a:rPr lang="ko-KR" altLang="en-US" sz="1000" u="none" strike="noStrike">
                          <a:effectLst/>
                        </a:rPr>
                        <a:t>신경대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이임정</a:t>
                      </a:r>
                      <a:r>
                        <a:rPr lang="en-US" altLang="ko-KR" sz="1000" u="none" strike="noStrike">
                          <a:effectLst/>
                        </a:rPr>
                        <a:t>(</a:t>
                      </a:r>
                      <a:r>
                        <a:rPr lang="ko-KR" altLang="en-US" sz="1000" u="none" strike="noStrike">
                          <a:effectLst/>
                        </a:rPr>
                        <a:t>협성대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이진우</a:t>
                      </a:r>
                      <a:r>
                        <a:rPr lang="en-US" altLang="ko-KR" sz="1000" u="none" strike="noStrike">
                          <a:effectLst/>
                        </a:rPr>
                        <a:t>(</a:t>
                      </a:r>
                      <a:r>
                        <a:rPr lang="ko-KR" altLang="en-US" sz="1000" u="none" strike="noStrike">
                          <a:effectLst/>
                        </a:rPr>
                        <a:t>유한대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이호</a:t>
                      </a:r>
                      <a:r>
                        <a:rPr lang="en-US" altLang="ko-KR" sz="1000" u="none" strike="noStrike" dirty="0">
                          <a:effectLst/>
                        </a:rPr>
                        <a:t>(</a:t>
                      </a:r>
                      <a:r>
                        <a:rPr lang="ko-KR" altLang="en-US" sz="1000" u="none" strike="noStrike" dirty="0">
                          <a:effectLst/>
                        </a:rPr>
                        <a:t>군산대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임종옥</a:t>
                      </a:r>
                      <a:r>
                        <a:rPr lang="en-US" altLang="ko-KR" sz="1000" u="none" strike="noStrike">
                          <a:effectLst/>
                        </a:rPr>
                        <a:t>(</a:t>
                      </a:r>
                      <a:r>
                        <a:rPr lang="ko-KR" altLang="en-US" sz="1000" u="none" strike="noStrike">
                          <a:effectLst/>
                        </a:rPr>
                        <a:t>원광대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정동빈</a:t>
                      </a:r>
                      <a:r>
                        <a:rPr lang="en-US" altLang="ko-KR" sz="1000" u="none" strike="noStrike">
                          <a:effectLst/>
                        </a:rPr>
                        <a:t>(</a:t>
                      </a:r>
                      <a:r>
                        <a:rPr lang="ko-KR" altLang="en-US" sz="1000" u="none" strike="noStrike">
                          <a:effectLst/>
                        </a:rPr>
                        <a:t>강릉원주대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정두식</a:t>
                      </a:r>
                      <a:r>
                        <a:rPr lang="en-US" altLang="ko-KR" sz="1000" u="none" strike="noStrike">
                          <a:effectLst/>
                        </a:rPr>
                        <a:t>(</a:t>
                      </a:r>
                      <a:r>
                        <a:rPr lang="ko-KR" altLang="en-US" sz="1000" u="none" strike="noStrike">
                          <a:effectLst/>
                        </a:rPr>
                        <a:t>창원대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정유석</a:t>
                      </a:r>
                      <a:r>
                        <a:rPr lang="en-US" altLang="ko-KR" sz="1000" u="none" strike="noStrike">
                          <a:effectLst/>
                        </a:rPr>
                        <a:t>(</a:t>
                      </a:r>
                      <a:r>
                        <a:rPr lang="ko-KR" altLang="en-US" sz="1000" u="none" strike="noStrike">
                          <a:effectLst/>
                        </a:rPr>
                        <a:t>인천대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채병완</a:t>
                      </a:r>
                      <a:r>
                        <a:rPr lang="en-US" altLang="ko-KR" sz="1000" u="none" strike="noStrike">
                          <a:effectLst/>
                        </a:rPr>
                        <a:t>(</a:t>
                      </a:r>
                      <a:r>
                        <a:rPr lang="ko-KR" altLang="en-US" sz="1000" u="none" strike="noStrike">
                          <a:effectLst/>
                        </a:rPr>
                        <a:t>수원여대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dirty="0">
                          <a:effectLst/>
                        </a:rPr>
                        <a:t>최재용</a:t>
                      </a:r>
                      <a:r>
                        <a:rPr lang="en-US" altLang="ko-KR" sz="1000" u="none" strike="noStrike" spc="-150" dirty="0">
                          <a:effectLst/>
                        </a:rPr>
                        <a:t>(</a:t>
                      </a:r>
                      <a:r>
                        <a:rPr lang="ko-KR" altLang="en-US" sz="1000" u="none" strike="noStrike" spc="-150" dirty="0" err="1">
                          <a:effectLst/>
                        </a:rPr>
                        <a:t>한국소셜미디어진흥원</a:t>
                      </a:r>
                      <a:r>
                        <a:rPr lang="en-US" altLang="ko-KR" sz="1000" u="none" strike="noStrike" spc="-150" dirty="0">
                          <a:effectLst/>
                        </a:rPr>
                        <a:t>)</a:t>
                      </a:r>
                      <a:endParaRPr lang="en-US" altLang="ko-KR" sz="1000" b="0" i="0" u="none" strike="noStrike" spc="-150"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just" fontAlgn="ctr"/>
                      <a:r>
                        <a:rPr lang="ko-KR" altLang="en-US" sz="1000" u="none" strike="noStrike">
                          <a:effectLst/>
                        </a:rPr>
                        <a:t>하귀룡</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a:txBody>
                    <a:bodyPr/>
                    <a:lstStyle/>
                    <a:p>
                      <a:pPr algn="ctr" fontAlgn="ctr"/>
                      <a:r>
                        <a:rPr lang="ko-KR" altLang="en-US" sz="1000" u="none" strike="noStrike">
                          <a:effectLst/>
                        </a:rPr>
                        <a:t>산학협력이사</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이종완</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　</a:t>
                      </a:r>
                      <a:endParaRPr lang="ko-KR" altLang="en-US"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　</a:t>
                      </a:r>
                      <a:endParaRPr lang="ko-KR" altLang="en-US"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rowSpan="8">
                  <a:txBody>
                    <a:bodyPr/>
                    <a:lstStyle/>
                    <a:p>
                      <a:pPr algn="ctr" fontAlgn="ctr"/>
                      <a:r>
                        <a:rPr lang="ko-KR" altLang="en-US" sz="1000" u="none" strike="noStrike" dirty="0">
                          <a:effectLst/>
                        </a:rPr>
                        <a:t>이사</a:t>
                      </a:r>
                      <a:endParaRPr lang="ko-KR" altLang="en-US"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강장석</a:t>
                      </a:r>
                      <a:r>
                        <a:rPr lang="en-US" altLang="ko-KR" sz="1000" u="none" strike="noStrike">
                          <a:effectLst/>
                        </a:rPr>
                        <a:t>(</a:t>
                      </a:r>
                      <a:r>
                        <a:rPr lang="ko-KR" altLang="en-US" sz="1000" u="none" strike="noStrike">
                          <a:effectLst/>
                        </a:rPr>
                        <a:t>공주대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강태균</a:t>
                      </a:r>
                      <a:r>
                        <a:rPr lang="en-US" altLang="ko-KR" sz="1000" u="none" strike="noStrike" dirty="0">
                          <a:effectLst/>
                        </a:rPr>
                        <a:t>(</a:t>
                      </a:r>
                      <a:r>
                        <a:rPr lang="ko-KR" altLang="en-US" sz="1000" u="none" strike="noStrike" dirty="0">
                          <a:effectLst/>
                        </a:rPr>
                        <a:t>군산대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이일한</a:t>
                      </a:r>
                      <a:r>
                        <a:rPr lang="en-US" altLang="ko-KR" sz="1000" u="none" strike="noStrike">
                          <a:effectLst/>
                        </a:rPr>
                        <a:t>(</a:t>
                      </a:r>
                      <a:r>
                        <a:rPr lang="ko-KR" altLang="en-US" sz="1000" u="none" strike="noStrike">
                          <a:effectLst/>
                        </a:rPr>
                        <a:t>중앙대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권성욱</a:t>
                      </a:r>
                      <a:r>
                        <a:rPr lang="en-US" altLang="ko-KR" sz="1000" u="none" strike="noStrike">
                          <a:effectLst/>
                        </a:rPr>
                        <a:t>(</a:t>
                      </a:r>
                      <a:r>
                        <a:rPr lang="ko-KR" altLang="en-US" sz="1000" u="none" strike="noStrike">
                          <a:effectLst/>
                        </a:rPr>
                        <a:t>대구은행</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권해숙</a:t>
                      </a:r>
                      <a:r>
                        <a:rPr lang="en-US" altLang="ko-KR" sz="1000" u="none" strike="noStrike" dirty="0">
                          <a:effectLst/>
                        </a:rPr>
                        <a:t>(</a:t>
                      </a:r>
                      <a:r>
                        <a:rPr lang="ko-KR" altLang="en-US" sz="1000" u="none" strike="noStrike" dirty="0" err="1">
                          <a:effectLst/>
                        </a:rPr>
                        <a:t>경희사이버대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김완섭</a:t>
                      </a:r>
                      <a:r>
                        <a:rPr lang="en-US" altLang="ko-KR" sz="1000" u="none" strike="noStrike">
                          <a:effectLst/>
                        </a:rPr>
                        <a:t>(</a:t>
                      </a:r>
                      <a:r>
                        <a:rPr lang="ko-KR" altLang="en-US" sz="1000" u="none" strike="noStrike">
                          <a:effectLst/>
                        </a:rPr>
                        <a:t>경인여대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김효정</a:t>
                      </a:r>
                      <a:r>
                        <a:rPr lang="en-US" altLang="ko-KR" sz="1000" u="none" strike="noStrike">
                          <a:effectLst/>
                        </a:rPr>
                        <a:t>(</a:t>
                      </a:r>
                      <a:r>
                        <a:rPr lang="ko-KR" altLang="en-US" sz="1000" u="none" strike="noStrike">
                          <a:effectLst/>
                        </a:rPr>
                        <a:t>계명대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김효정</a:t>
                      </a:r>
                      <a:r>
                        <a:rPr lang="en-US" altLang="ko-KR" sz="1000" u="none" strike="noStrike" dirty="0">
                          <a:effectLst/>
                        </a:rPr>
                        <a:t>(</a:t>
                      </a:r>
                      <a:r>
                        <a:rPr lang="ko-KR" altLang="en-US" sz="1000" u="none" strike="noStrike" dirty="0">
                          <a:effectLst/>
                        </a:rPr>
                        <a:t>명지전문대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노미진</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민월기</a:t>
                      </a:r>
                      <a:r>
                        <a:rPr lang="en-US" altLang="ko-KR" sz="1000" u="none" strike="noStrike">
                          <a:effectLst/>
                        </a:rPr>
                        <a:t>(</a:t>
                      </a:r>
                      <a:r>
                        <a:rPr lang="ko-KR" altLang="en-US" sz="1000" u="none" strike="noStrike">
                          <a:effectLst/>
                        </a:rPr>
                        <a:t>공주대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박지윤</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반태현</a:t>
                      </a:r>
                      <a:r>
                        <a:rPr lang="en-US" altLang="ko-KR" sz="1000" u="none" strike="noStrike">
                          <a:effectLst/>
                        </a:rPr>
                        <a:t>(</a:t>
                      </a:r>
                      <a:r>
                        <a:rPr lang="ko-KR" altLang="en-US" sz="1000" u="none" strike="noStrike">
                          <a:effectLst/>
                        </a:rPr>
                        <a:t>창원대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선정규</a:t>
                      </a:r>
                      <a:r>
                        <a:rPr lang="en-US" altLang="ko-KR" sz="1000" u="none" strike="noStrike">
                          <a:effectLst/>
                        </a:rPr>
                        <a:t>(</a:t>
                      </a:r>
                      <a:r>
                        <a:rPr lang="ko-KR" altLang="en-US" sz="1000" u="none" strike="noStrike">
                          <a:effectLst/>
                        </a:rPr>
                        <a:t>전북대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신지숙</a:t>
                      </a:r>
                      <a:r>
                        <a:rPr lang="en-US" altLang="ko-KR" sz="1000" u="none" strike="noStrike" dirty="0">
                          <a:effectLst/>
                        </a:rPr>
                        <a:t>(</a:t>
                      </a:r>
                      <a:r>
                        <a:rPr lang="ko-KR" altLang="en-US" sz="1000" u="none" strike="noStrike" dirty="0">
                          <a:effectLst/>
                        </a:rPr>
                        <a:t>명지전문대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이경탁</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이상은</a:t>
                      </a:r>
                      <a:r>
                        <a:rPr lang="en-US" altLang="ko-KR" sz="1000" u="none" strike="noStrike">
                          <a:effectLst/>
                        </a:rPr>
                        <a:t>(</a:t>
                      </a:r>
                      <a:r>
                        <a:rPr lang="ko-KR" altLang="en-US" sz="1000" u="none" strike="noStrike">
                          <a:effectLst/>
                        </a:rPr>
                        <a:t>창신대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이상호</a:t>
                      </a:r>
                      <a:r>
                        <a:rPr lang="en-US" altLang="ko-KR" sz="1000" u="none" strike="noStrike" dirty="0">
                          <a:effectLst/>
                        </a:rPr>
                        <a:t>(</a:t>
                      </a:r>
                      <a:r>
                        <a:rPr lang="ko-KR" altLang="en-US" sz="1000" u="none" strike="noStrike" dirty="0" err="1">
                          <a:effectLst/>
                        </a:rPr>
                        <a:t>선문대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전인수</a:t>
                      </a:r>
                      <a:r>
                        <a:rPr lang="en-US" altLang="ko-KR" sz="1000" u="none" strike="noStrike">
                          <a:effectLst/>
                        </a:rPr>
                        <a:t>(</a:t>
                      </a:r>
                      <a:r>
                        <a:rPr lang="ko-KR" altLang="en-US" sz="1000" u="none" strike="noStrike">
                          <a:effectLst/>
                        </a:rPr>
                        <a:t>글로벌경영연구소</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정형록</a:t>
                      </a:r>
                      <a:r>
                        <a:rPr lang="en-US" altLang="ko-KR" sz="1000" u="none" strike="noStrike">
                          <a:effectLst/>
                        </a:rPr>
                        <a:t>(</a:t>
                      </a:r>
                      <a:r>
                        <a:rPr lang="ko-KR" altLang="en-US" sz="1000" u="none" strike="noStrike">
                          <a:effectLst/>
                        </a:rPr>
                        <a:t>경희대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차건희</a:t>
                      </a:r>
                      <a:r>
                        <a:rPr lang="en-US" altLang="ko-KR" sz="1000" u="none" strike="noStrike" dirty="0">
                          <a:effectLst/>
                        </a:rPr>
                        <a:t>(</a:t>
                      </a:r>
                      <a:r>
                        <a:rPr lang="ko-KR" altLang="en-US" sz="1000" u="none" strike="noStrike" dirty="0">
                          <a:effectLst/>
                        </a:rPr>
                        <a:t>공주대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a:effectLst/>
                        </a:rPr>
                        <a:t>최윤</a:t>
                      </a:r>
                      <a:r>
                        <a:rPr lang="en-US" altLang="ko-KR" sz="1000" u="none" strike="noStrike">
                          <a:effectLst/>
                        </a:rPr>
                        <a:t>(</a:t>
                      </a:r>
                      <a:r>
                        <a:rPr lang="ko-KR" altLang="en-US" sz="1000" u="none" strike="noStrike">
                          <a:effectLst/>
                        </a:rPr>
                        <a:t>호원대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69726">
                <a:tc vMerge="1">
                  <a:txBody>
                    <a:bodyPr/>
                    <a:lstStyle/>
                    <a:p>
                      <a:pPr latinLnBrk="1"/>
                      <a:endParaRPr lang="ko-KR" altLang="en-US"/>
                    </a:p>
                  </a:txBody>
                  <a:tcPr/>
                </a:tc>
                <a:tc>
                  <a:txBody>
                    <a:bodyPr/>
                    <a:lstStyle/>
                    <a:p>
                      <a:pPr algn="l" fontAlgn="ctr"/>
                      <a:r>
                        <a:rPr lang="ko-KR" altLang="en-US" sz="1000" u="none" strike="noStrike">
                          <a:effectLst/>
                        </a:rPr>
                        <a:t>최해술</a:t>
                      </a:r>
                      <a:r>
                        <a:rPr lang="en-US" altLang="ko-KR" sz="1000" u="none" strike="noStrike">
                          <a:effectLst/>
                        </a:rPr>
                        <a:t>(</a:t>
                      </a:r>
                      <a:r>
                        <a:rPr lang="ko-KR" altLang="en-US" sz="1000" u="none" strike="noStrike">
                          <a:effectLst/>
                        </a:rPr>
                        <a:t>창신대</a:t>
                      </a:r>
                      <a:r>
                        <a:rPr lang="en-US" altLang="ko-KR" sz="1000" u="none" strike="noStrike">
                          <a:effectLst/>
                        </a:rPr>
                        <a:t>)</a:t>
                      </a:r>
                      <a:endParaRPr lang="en-US" altLang="ko-KR" sz="1000" b="0" i="0" u="none" strike="noStrike">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한관섭</a:t>
                      </a:r>
                      <a:r>
                        <a:rPr lang="en-US" altLang="ko-KR" sz="1000" u="none" strike="noStrike" dirty="0">
                          <a:effectLst/>
                        </a:rPr>
                        <a:t>(</a:t>
                      </a:r>
                      <a:r>
                        <a:rPr lang="ko-KR" altLang="en-US" sz="1000" u="none" strike="noStrike" dirty="0">
                          <a:effectLst/>
                        </a:rPr>
                        <a:t>숭실대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l" fontAlgn="ctr"/>
                      <a:r>
                        <a:rPr lang="ko-KR" altLang="en-US" sz="1000" u="none" strike="noStrike" dirty="0">
                          <a:effectLst/>
                        </a:rPr>
                        <a:t>허준열</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4453" marR="4453" marT="4453"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bl>
          </a:graphicData>
        </a:graphic>
      </p:graphicFrame>
      <p:sp>
        <p:nvSpPr>
          <p:cNvPr id="6" name="직사각형 5"/>
          <p:cNvSpPr/>
          <p:nvPr/>
        </p:nvSpPr>
        <p:spPr>
          <a:xfrm>
            <a:off x="189461" y="1188866"/>
            <a:ext cx="3071624" cy="307750"/>
          </a:xfrm>
          <a:prstGeom prst="rect">
            <a:avLst/>
          </a:prstGeom>
        </p:spPr>
        <p:txBody>
          <a:bodyPr wrap="none" lIns="91415" tIns="45707" rIns="91415" bIns="45707">
            <a:spAutoFit/>
          </a:bodyPr>
          <a:lstStyle/>
          <a:p>
            <a:r>
              <a:rPr lang="ko-KR" altLang="en-US" sz="1400" b="1" dirty="0" smtClean="0"/>
              <a:t>임원분담</a:t>
            </a:r>
            <a:r>
              <a:rPr lang="ko-KR" altLang="en-US" sz="1400" b="1" dirty="0"/>
              <a:t>금</a:t>
            </a:r>
            <a:r>
              <a:rPr lang="ko-KR" altLang="en-US" sz="1400" b="1" dirty="0" smtClean="0"/>
              <a:t> 납부자</a:t>
            </a:r>
            <a:r>
              <a:rPr lang="en-US" altLang="ko-KR" sz="1400" b="1" dirty="0" smtClean="0"/>
              <a:t>(10</a:t>
            </a:r>
            <a:r>
              <a:rPr lang="ko-KR" altLang="en-US" sz="1400" b="1" dirty="0" smtClean="0"/>
              <a:t>월 </a:t>
            </a:r>
            <a:r>
              <a:rPr lang="en-US" altLang="ko-KR" sz="1400" b="1" dirty="0" smtClean="0"/>
              <a:t>16</a:t>
            </a:r>
            <a:r>
              <a:rPr lang="ko-KR" altLang="en-US" sz="1400" b="1" dirty="0" smtClean="0"/>
              <a:t>일 기준</a:t>
            </a:r>
            <a:r>
              <a:rPr lang="en-US" altLang="ko-KR" sz="1400" b="1" dirty="0" smtClean="0"/>
              <a:t>)</a:t>
            </a:r>
            <a:endParaRPr lang="ko-KR" altLang="en-US" sz="1400" b="1" dirty="0"/>
          </a:p>
        </p:txBody>
      </p:sp>
      <p:pic>
        <p:nvPicPr>
          <p:cNvPr id="8"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슬라이드 번호 개체 틀 8"/>
          <p:cNvSpPr>
            <a:spLocks noGrp="1"/>
          </p:cNvSpPr>
          <p:nvPr>
            <p:ph type="sldNum" sz="quarter" idx="12"/>
          </p:nvPr>
        </p:nvSpPr>
        <p:spPr/>
        <p:txBody>
          <a:bodyPr/>
          <a:lstStyle/>
          <a:p>
            <a:fld id="{84A5A0CE-9E8F-4518-A53B-FECD1FF9E382}" type="slidenum">
              <a:rPr lang="ko-KR" altLang="en-US" smtClean="0"/>
              <a:t>16</a:t>
            </a:fld>
            <a:endParaRPr lang="ko-KR" altLang="en-US"/>
          </a:p>
        </p:txBody>
      </p:sp>
    </p:spTree>
    <p:extLst>
      <p:ext uri="{BB962C8B-B14F-4D97-AF65-F5344CB8AC3E}">
        <p14:creationId xmlns:p14="http://schemas.microsoft.com/office/powerpoint/2010/main" val="24317411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그룹 3"/>
          <p:cNvGrpSpPr/>
          <p:nvPr/>
        </p:nvGrpSpPr>
        <p:grpSpPr>
          <a:xfrm>
            <a:off x="-2023" y="38461"/>
            <a:ext cx="5471473" cy="566177"/>
            <a:chOff x="10470" y="4408542"/>
            <a:chExt cx="5358595" cy="522625"/>
          </a:xfrm>
        </p:grpSpPr>
        <p:sp>
          <p:nvSpPr>
            <p:cNvPr id="5" name="직사각형 4"/>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p:cNvSpPr/>
            <p:nvPr/>
          </p:nvSpPr>
          <p:spPr>
            <a:xfrm>
              <a:off x="10470" y="4408542"/>
              <a:ext cx="5358595" cy="426152"/>
            </a:xfrm>
            <a:prstGeom prst="rect">
              <a:avLst/>
            </a:prstGeom>
            <a:noFill/>
          </p:spPr>
          <p:txBody>
            <a:bodyPr wrap="square">
              <a:spAutoFit/>
            </a:bodyPr>
            <a:lstStyle/>
            <a:p>
              <a:r>
                <a:rPr lang="ko-KR" altLang="en-US" sz="2400" b="1" dirty="0" smtClean="0">
                  <a:solidFill>
                    <a:srgbClr val="002060"/>
                  </a:solidFill>
                </a:rPr>
                <a:t>회비납부 현황</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10" name="표 9"/>
          <p:cNvGraphicFramePr>
            <a:graphicFrameLocks noGrp="1"/>
          </p:cNvGraphicFramePr>
          <p:nvPr>
            <p:extLst>
              <p:ext uri="{D42A27DB-BD31-4B8C-83A1-F6EECF244321}">
                <p14:modId xmlns:p14="http://schemas.microsoft.com/office/powerpoint/2010/main" val="2164366308"/>
              </p:ext>
            </p:extLst>
          </p:nvPr>
        </p:nvGraphicFramePr>
        <p:xfrm>
          <a:off x="260648" y="1568624"/>
          <a:ext cx="3096344" cy="7632832"/>
        </p:xfrm>
        <a:graphic>
          <a:graphicData uri="http://schemas.openxmlformats.org/drawingml/2006/table">
            <a:tbl>
              <a:tblPr>
                <a:tableStyleId>{5C22544A-7EE6-4342-B048-85BDC9FD1C3A}</a:tableStyleId>
              </a:tblPr>
              <a:tblGrid>
                <a:gridCol w="288032"/>
                <a:gridCol w="1260140"/>
                <a:gridCol w="252028"/>
                <a:gridCol w="1296144"/>
              </a:tblGrid>
              <a:tr h="200864">
                <a:tc>
                  <a:txBody>
                    <a:bodyPr/>
                    <a:lstStyle/>
                    <a:p>
                      <a:pPr algn="ctr" fontAlgn="ctr"/>
                      <a:r>
                        <a:rPr lang="en-US" sz="1000" u="none" strike="noStrike" dirty="0">
                          <a:effectLst/>
                        </a:rPr>
                        <a:t>No.</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u="none" strike="noStrike">
                          <a:effectLst/>
                        </a:rPr>
                        <a:t>No.</a:t>
                      </a:r>
                      <a:endParaRPr 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dirty="0">
                          <a:effectLst/>
                        </a:rPr>
                        <a:t>1</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강만수</a:t>
                      </a:r>
                      <a:r>
                        <a:rPr lang="en-US" altLang="ko-KR" sz="1000" u="none" strike="noStrike" dirty="0">
                          <a:effectLst/>
                        </a:rPr>
                        <a:t>(</a:t>
                      </a:r>
                      <a:r>
                        <a:rPr lang="ko-KR" altLang="en-US" sz="1000" u="none" strike="noStrike" dirty="0">
                          <a:effectLst/>
                        </a:rPr>
                        <a:t>신용보증재단</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38</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방호진</a:t>
                      </a:r>
                      <a:r>
                        <a:rPr lang="en-US" altLang="ko-KR" sz="1000" u="none" strike="noStrike" dirty="0">
                          <a:effectLst/>
                        </a:rPr>
                        <a:t>(</a:t>
                      </a:r>
                      <a:r>
                        <a:rPr lang="ko-KR" altLang="en-US" sz="1000" u="none" strike="noStrike" dirty="0" err="1">
                          <a:effectLst/>
                        </a:rPr>
                        <a:t>머서코리아</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강민정</a:t>
                      </a:r>
                      <a:r>
                        <a:rPr lang="en-US" altLang="ko-KR" sz="1000" u="none" strike="noStrike" dirty="0">
                          <a:effectLst/>
                        </a:rPr>
                        <a:t>(</a:t>
                      </a:r>
                      <a:r>
                        <a:rPr lang="en-US" sz="1000" u="none" strike="noStrike" dirty="0">
                          <a:effectLst/>
                        </a:rPr>
                        <a:t>KAIST)</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39</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배한수</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강예원</a:t>
                      </a:r>
                      <a:r>
                        <a:rPr lang="en-US" altLang="ko-KR" sz="1000" u="none" strike="noStrike" dirty="0">
                          <a:effectLst/>
                        </a:rPr>
                        <a:t>(</a:t>
                      </a:r>
                      <a:r>
                        <a:rPr lang="en-US" sz="1000" u="none" strike="noStrike" dirty="0">
                          <a:effectLst/>
                        </a:rPr>
                        <a:t>KAIST)</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40</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백선우</a:t>
                      </a:r>
                      <a:r>
                        <a:rPr lang="en-US" altLang="ko-KR" sz="1000" u="none" strike="noStrike" dirty="0">
                          <a:effectLst/>
                        </a:rPr>
                        <a:t>(</a:t>
                      </a:r>
                      <a:r>
                        <a:rPr lang="ko-KR" altLang="en-US" sz="1000" u="none" strike="noStrike" dirty="0">
                          <a:effectLst/>
                        </a:rPr>
                        <a:t>한양대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dirty="0">
                          <a:effectLst/>
                        </a:rPr>
                        <a:t>4</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고형준</a:t>
                      </a:r>
                      <a:r>
                        <a:rPr lang="en-US" altLang="ko-KR" sz="1000" u="none" strike="noStrike">
                          <a:effectLst/>
                        </a:rPr>
                        <a:t>(</a:t>
                      </a:r>
                      <a:r>
                        <a:rPr lang="ko-KR" altLang="en-US" sz="1000" u="none" strike="noStrike">
                          <a:effectLst/>
                        </a:rPr>
                        <a:t>경희대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41</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변애련</a:t>
                      </a:r>
                      <a:r>
                        <a:rPr lang="en-US" altLang="ko-KR" sz="1000" u="none" strike="noStrike">
                          <a:effectLst/>
                        </a:rPr>
                        <a:t>(</a:t>
                      </a:r>
                      <a:r>
                        <a:rPr lang="ko-KR" altLang="en-US" sz="1000" u="none" strike="noStrike">
                          <a:effectLst/>
                        </a:rPr>
                        <a:t>국민대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5</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곽원준</a:t>
                      </a:r>
                      <a:r>
                        <a:rPr lang="en-US" altLang="ko-KR" sz="1000" u="none" strike="noStrike">
                          <a:effectLst/>
                        </a:rPr>
                        <a:t>(</a:t>
                      </a:r>
                      <a:r>
                        <a:rPr lang="ko-KR" altLang="en-US" sz="1000" u="none" strike="noStrike">
                          <a:effectLst/>
                        </a:rPr>
                        <a:t>숭실대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42</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서동철</a:t>
                      </a:r>
                      <a:r>
                        <a:rPr lang="en-US" altLang="ko-KR" sz="1000" u="none" strike="noStrike">
                          <a:effectLst/>
                        </a:rPr>
                        <a:t>(</a:t>
                      </a:r>
                      <a:r>
                        <a:rPr lang="ko-KR" altLang="en-US" sz="1000" u="none" strike="noStrike">
                          <a:effectLst/>
                        </a:rPr>
                        <a:t>숭실대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6</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구본희</a:t>
                      </a:r>
                      <a:r>
                        <a:rPr lang="en-US" altLang="ko-KR" sz="1000" u="none" strike="noStrike">
                          <a:effectLst/>
                        </a:rPr>
                        <a:t>(</a:t>
                      </a:r>
                      <a:r>
                        <a:rPr lang="ko-KR" altLang="en-US" sz="1000" u="none" strike="noStrike">
                          <a:effectLst/>
                        </a:rPr>
                        <a:t>계명문화대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smtClean="0">
                          <a:effectLst/>
                        </a:rPr>
                        <a:t>서윤희</a:t>
                      </a:r>
                      <a:r>
                        <a:rPr lang="en-US" altLang="ko-KR" sz="1000" u="none" strike="noStrike" dirty="0" smtClean="0">
                          <a:effectLst/>
                        </a:rPr>
                        <a:t>(</a:t>
                      </a:r>
                      <a:r>
                        <a:rPr lang="ko-KR" altLang="en-US" sz="1000" u="none" strike="noStrike" dirty="0" smtClean="0">
                          <a:effectLst/>
                        </a:rPr>
                        <a:t>중앙대</a:t>
                      </a:r>
                      <a:r>
                        <a:rPr lang="en-US" altLang="ko-KR" sz="1000" u="none" strike="noStrike" dirty="0" smtClean="0">
                          <a:effectLst/>
                        </a:rPr>
                        <a:t>)</a:t>
                      </a:r>
                      <a:endParaRPr lang="ko-KR" alt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7</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권미옥</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44</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서정대</a:t>
                      </a:r>
                      <a:r>
                        <a:rPr lang="en-US" altLang="ko-KR" sz="1000" u="none" strike="noStrike">
                          <a:effectLst/>
                        </a:rPr>
                        <a:t>(</a:t>
                      </a:r>
                      <a:r>
                        <a:rPr lang="ko-KR" altLang="en-US" sz="1000" u="none" strike="noStrike">
                          <a:effectLst/>
                        </a:rPr>
                        <a:t>가천대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8</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권성욱</a:t>
                      </a:r>
                      <a:r>
                        <a:rPr lang="en-US" altLang="ko-KR" sz="1000" u="none" strike="noStrike">
                          <a:effectLst/>
                        </a:rPr>
                        <a:t>(</a:t>
                      </a:r>
                      <a:r>
                        <a:rPr lang="ko-KR" altLang="en-US" sz="1000" u="none" strike="noStrike">
                          <a:effectLst/>
                        </a:rPr>
                        <a:t>대구은행</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45</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선명옥</a:t>
                      </a:r>
                      <a:r>
                        <a:rPr lang="en-US" altLang="ko-KR" sz="1000" u="none" strike="noStrike">
                          <a:effectLst/>
                        </a:rPr>
                        <a:t>(</a:t>
                      </a:r>
                      <a:r>
                        <a:rPr lang="ko-KR" altLang="en-US" sz="1000" u="none" strike="noStrike">
                          <a:effectLst/>
                        </a:rPr>
                        <a:t>군산대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9</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권순용</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46</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smtClean="0">
                          <a:effectLst/>
                        </a:rPr>
                        <a:t>선은정</a:t>
                      </a:r>
                      <a:r>
                        <a:rPr lang="en-US" altLang="ko-KR" sz="1000" u="none" strike="noStrike" dirty="0" smtClean="0">
                          <a:effectLst/>
                        </a:rPr>
                        <a:t>(</a:t>
                      </a:r>
                      <a:r>
                        <a:rPr lang="ko-KR" altLang="en-US" sz="1000" u="none" strike="noStrike" dirty="0" smtClean="0">
                          <a:effectLst/>
                        </a:rPr>
                        <a:t>성균관대</a:t>
                      </a:r>
                      <a:r>
                        <a:rPr lang="en-US" altLang="ko-KR" sz="1000" u="none" strike="noStrike" dirty="0" smtClean="0">
                          <a:effectLst/>
                        </a:rPr>
                        <a:t>)</a:t>
                      </a:r>
                      <a:endParaRPr lang="ko-KR" alt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10</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권태환</a:t>
                      </a:r>
                      <a:r>
                        <a:rPr lang="en-US" altLang="ko-KR" sz="1000" u="none" strike="noStrike">
                          <a:effectLst/>
                        </a:rPr>
                        <a:t>(</a:t>
                      </a:r>
                      <a:r>
                        <a:rPr lang="ko-KR" altLang="en-US" sz="1000" u="none" strike="noStrike">
                          <a:effectLst/>
                        </a:rPr>
                        <a:t>안동대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47</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성주호</a:t>
                      </a:r>
                      <a:r>
                        <a:rPr lang="en-US" altLang="ko-KR" sz="1000" u="none" strike="noStrike">
                          <a:effectLst/>
                        </a:rPr>
                        <a:t>(</a:t>
                      </a:r>
                      <a:r>
                        <a:rPr lang="ko-KR" altLang="en-US" sz="1000" u="none" strike="noStrike">
                          <a:effectLst/>
                        </a:rPr>
                        <a:t>경희대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11</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김미나</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48</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손정근</a:t>
                      </a:r>
                      <a:r>
                        <a:rPr lang="en-US" altLang="ko-KR" sz="1000" u="none" strike="noStrike">
                          <a:effectLst/>
                        </a:rPr>
                        <a:t>(</a:t>
                      </a:r>
                      <a:r>
                        <a:rPr lang="ko-KR" altLang="en-US" sz="1000" u="none" strike="noStrike">
                          <a:effectLst/>
                        </a:rPr>
                        <a:t>충북대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12</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김민지</a:t>
                      </a:r>
                      <a:r>
                        <a:rPr lang="en-US" altLang="ko-KR" sz="1000" u="none" strike="noStrike">
                          <a:effectLst/>
                        </a:rPr>
                        <a:t>(</a:t>
                      </a:r>
                      <a:r>
                        <a:rPr lang="ko-KR" altLang="en-US" sz="1000" u="none" strike="noStrike">
                          <a:effectLst/>
                        </a:rPr>
                        <a:t>서울대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49</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손종서</a:t>
                      </a:r>
                      <a:r>
                        <a:rPr lang="en-US" altLang="ko-KR" sz="1000" u="none" strike="noStrike">
                          <a:effectLst/>
                        </a:rPr>
                        <a:t>(</a:t>
                      </a:r>
                      <a:r>
                        <a:rPr lang="ko-KR" altLang="en-US" sz="1000" u="none" strike="noStrike">
                          <a:effectLst/>
                        </a:rPr>
                        <a:t>숙명여대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김병국</a:t>
                      </a:r>
                      <a:r>
                        <a:rPr lang="en-US" altLang="ko-KR" sz="1000" u="none" strike="noStrike">
                          <a:effectLst/>
                        </a:rPr>
                        <a:t>(</a:t>
                      </a:r>
                      <a:r>
                        <a:rPr lang="ko-KR" altLang="en-US" sz="1000" u="none" strike="noStrike">
                          <a:effectLst/>
                        </a:rPr>
                        <a:t>경일대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50</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송혜진</a:t>
                      </a:r>
                      <a:r>
                        <a:rPr lang="en-US" altLang="ko-KR" sz="1000" u="none" strike="noStrike">
                          <a:effectLst/>
                        </a:rPr>
                        <a:t>(</a:t>
                      </a:r>
                      <a:r>
                        <a:rPr lang="ko-KR" altLang="en-US" sz="1000" u="none" strike="noStrike">
                          <a:effectLst/>
                        </a:rPr>
                        <a:t>단국대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14</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김석웅</a:t>
                      </a:r>
                      <a:r>
                        <a:rPr lang="en-US" altLang="ko-KR" sz="1000" u="none" strike="noStrike">
                          <a:effectLst/>
                        </a:rPr>
                        <a:t>(</a:t>
                      </a:r>
                      <a:r>
                        <a:rPr lang="ko-KR" altLang="en-US" sz="1000" u="none" strike="noStrike">
                          <a:effectLst/>
                        </a:rPr>
                        <a:t>동의대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51</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신유형</a:t>
                      </a:r>
                      <a:r>
                        <a:rPr lang="en-US" altLang="ko-KR" sz="1000" u="none" strike="noStrike">
                          <a:effectLst/>
                        </a:rPr>
                        <a:t>(</a:t>
                      </a:r>
                      <a:r>
                        <a:rPr lang="ko-KR" altLang="en-US" sz="1000" u="none" strike="noStrike">
                          <a:effectLst/>
                        </a:rPr>
                        <a:t>한양대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15</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김소현</a:t>
                      </a:r>
                      <a:r>
                        <a:rPr lang="en-US" altLang="ko-KR" sz="1000" u="none" strike="noStrike">
                          <a:effectLst/>
                        </a:rPr>
                        <a:t>(</a:t>
                      </a:r>
                      <a:r>
                        <a:rPr lang="ko-KR" altLang="en-US" sz="1000" u="none" strike="noStrike">
                          <a:effectLst/>
                        </a:rPr>
                        <a:t>고려대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52</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신재욱</a:t>
                      </a:r>
                      <a:r>
                        <a:rPr lang="en-US" altLang="ko-KR" sz="1000" u="none" strike="noStrike">
                          <a:effectLst/>
                        </a:rPr>
                        <a:t>(</a:t>
                      </a:r>
                      <a:r>
                        <a:rPr lang="ko-KR" altLang="en-US" sz="1000" u="none" strike="noStrike">
                          <a:effectLst/>
                        </a:rPr>
                        <a:t>한성대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16</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김영규</a:t>
                      </a:r>
                      <a:r>
                        <a:rPr lang="en-US" altLang="ko-KR" sz="1000" u="none" strike="noStrike">
                          <a:effectLst/>
                        </a:rPr>
                        <a:t>(</a:t>
                      </a:r>
                      <a:r>
                        <a:rPr lang="ko-KR" altLang="en-US" sz="1000" u="none" strike="noStrike">
                          <a:effectLst/>
                        </a:rPr>
                        <a:t>인강사</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심준섭</a:t>
                      </a:r>
                      <a:r>
                        <a:rPr lang="en-US" altLang="ko-KR" sz="1000" u="none" strike="noStrike">
                          <a:effectLst/>
                        </a:rPr>
                        <a:t>(</a:t>
                      </a:r>
                      <a:r>
                        <a:rPr lang="ko-KR" altLang="en-US" sz="1000" u="none" strike="noStrike">
                          <a:effectLst/>
                        </a:rPr>
                        <a:t>경운대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17</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김정군</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54</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안병선</a:t>
                      </a:r>
                      <a:endParaRPr lang="ko-KR" alt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18</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김정대</a:t>
                      </a:r>
                      <a:r>
                        <a:rPr lang="en-US" altLang="ko-KR" sz="1000" u="none" strike="noStrike">
                          <a:effectLst/>
                        </a:rPr>
                        <a:t>(</a:t>
                      </a:r>
                      <a:r>
                        <a:rPr lang="ko-KR" altLang="en-US" sz="1000" u="none" strike="noStrike">
                          <a:effectLst/>
                        </a:rPr>
                        <a:t>계명대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55</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양오석</a:t>
                      </a:r>
                      <a:r>
                        <a:rPr lang="en-US" altLang="ko-KR" sz="1000" u="none" strike="noStrike" dirty="0">
                          <a:effectLst/>
                        </a:rPr>
                        <a:t>(</a:t>
                      </a:r>
                      <a:r>
                        <a:rPr lang="ko-KR" altLang="en-US" sz="1000" u="none" strike="noStrike" dirty="0" err="1">
                          <a:effectLst/>
                        </a:rPr>
                        <a:t>한동대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19</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김준환</a:t>
                      </a:r>
                      <a:r>
                        <a:rPr lang="en-US" altLang="ko-KR" sz="1000" u="none" strike="noStrike">
                          <a:effectLst/>
                        </a:rPr>
                        <a:t>(</a:t>
                      </a:r>
                      <a:r>
                        <a:rPr lang="ko-KR" altLang="en-US" sz="1000" u="none" strike="noStrike">
                          <a:effectLst/>
                        </a:rPr>
                        <a:t>서울대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56</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err="1">
                          <a:effectLst/>
                        </a:rPr>
                        <a:t>엔흐</a:t>
                      </a:r>
                      <a:r>
                        <a:rPr lang="en-US" altLang="ko-KR" sz="1000" u="none" strike="noStrike" dirty="0">
                          <a:effectLst/>
                        </a:rPr>
                        <a:t>(</a:t>
                      </a:r>
                      <a:r>
                        <a:rPr lang="ko-KR" altLang="en-US" sz="1000" u="none" strike="noStrike" dirty="0">
                          <a:effectLst/>
                        </a:rPr>
                        <a:t>금오공대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20</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김철중</a:t>
                      </a:r>
                      <a:r>
                        <a:rPr lang="en-US" altLang="ko-KR" sz="1000" u="none" strike="noStrike">
                          <a:effectLst/>
                        </a:rPr>
                        <a:t>(</a:t>
                      </a:r>
                      <a:r>
                        <a:rPr lang="ko-KR" altLang="en-US" sz="1000" u="none" strike="noStrike">
                          <a:effectLst/>
                        </a:rPr>
                        <a:t>홍익대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57</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오미옥</a:t>
                      </a:r>
                      <a:r>
                        <a:rPr lang="en-US" altLang="ko-KR" sz="1000" u="none" strike="noStrike" dirty="0">
                          <a:effectLst/>
                        </a:rPr>
                        <a:t>(</a:t>
                      </a:r>
                      <a:r>
                        <a:rPr lang="ko-KR" altLang="en-US" sz="1000" u="none" strike="noStrike" dirty="0">
                          <a:effectLst/>
                        </a:rPr>
                        <a:t>부산대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21</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김혁수</a:t>
                      </a:r>
                      <a:r>
                        <a:rPr lang="en-US" altLang="ko-KR" sz="1000" u="none" strike="noStrike">
                          <a:effectLst/>
                        </a:rPr>
                        <a:t>(</a:t>
                      </a:r>
                      <a:r>
                        <a:rPr lang="ko-KR" altLang="en-US" sz="1000" u="none" strike="noStrike">
                          <a:effectLst/>
                        </a:rPr>
                        <a:t>청주대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58</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오석영</a:t>
                      </a:r>
                      <a:r>
                        <a:rPr lang="en-US" altLang="ko-KR" sz="1000" u="none" strike="noStrike" dirty="0">
                          <a:effectLst/>
                        </a:rPr>
                        <a:t>(</a:t>
                      </a:r>
                      <a:r>
                        <a:rPr lang="ko-KR" altLang="en-US" sz="1000" u="none" strike="noStrike" dirty="0">
                          <a:effectLst/>
                        </a:rPr>
                        <a:t>명지대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22</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김화경</a:t>
                      </a:r>
                      <a:r>
                        <a:rPr lang="en-US" altLang="ko-KR" sz="1000" u="none" strike="noStrike">
                          <a:effectLst/>
                        </a:rPr>
                        <a:t>(</a:t>
                      </a:r>
                      <a:r>
                        <a:rPr lang="ko-KR" altLang="en-US" sz="1000" u="none" strike="noStrike">
                          <a:effectLst/>
                        </a:rPr>
                        <a:t>제주국제대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59</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유민정</a:t>
                      </a:r>
                      <a:r>
                        <a:rPr lang="en-US" altLang="ko-KR" sz="1000" u="none" strike="noStrike" dirty="0">
                          <a:effectLst/>
                        </a:rPr>
                        <a:t>(</a:t>
                      </a:r>
                      <a:r>
                        <a:rPr lang="ko-KR" altLang="en-US" sz="1000" u="none" strike="noStrike" dirty="0">
                          <a:effectLst/>
                        </a:rPr>
                        <a:t>춘천여성인력</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김흥식</a:t>
                      </a:r>
                      <a:r>
                        <a:rPr lang="en-US" altLang="ko-KR" sz="1000" u="none" strike="noStrike">
                          <a:effectLst/>
                        </a:rPr>
                        <a:t>(</a:t>
                      </a:r>
                      <a:r>
                        <a:rPr lang="ko-KR" altLang="en-US" sz="1000" u="none" strike="noStrike">
                          <a:effectLst/>
                        </a:rPr>
                        <a:t>대구대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60</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이강문</a:t>
                      </a:r>
                      <a:r>
                        <a:rPr lang="en-US" altLang="ko-KR" sz="1000" u="none" strike="noStrike">
                          <a:effectLst/>
                        </a:rPr>
                        <a:t>(</a:t>
                      </a:r>
                      <a:r>
                        <a:rPr lang="ko-KR" altLang="en-US" sz="1000" u="none" strike="noStrike">
                          <a:effectLst/>
                        </a:rPr>
                        <a:t>경남대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24</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도상호</a:t>
                      </a:r>
                      <a:r>
                        <a:rPr lang="en-US" altLang="ko-KR" sz="1000" u="none" strike="noStrike">
                          <a:effectLst/>
                        </a:rPr>
                        <a:t>(</a:t>
                      </a:r>
                      <a:r>
                        <a:rPr lang="ko-KR" altLang="en-US" sz="1000" u="none" strike="noStrike">
                          <a:effectLst/>
                        </a:rPr>
                        <a:t>계명대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61</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이강일</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25</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류동우</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62</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이광희</a:t>
                      </a:r>
                      <a:r>
                        <a:rPr lang="en-US" altLang="ko-KR" sz="1000" u="none" strike="noStrike">
                          <a:effectLst/>
                        </a:rPr>
                        <a:t>(</a:t>
                      </a:r>
                      <a:r>
                        <a:rPr lang="ko-KR" altLang="en-US" sz="1000" u="none" strike="noStrike">
                          <a:effectLst/>
                        </a:rPr>
                        <a:t>금오공대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26</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류정환</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이남우</a:t>
                      </a:r>
                      <a:r>
                        <a:rPr lang="en-US" altLang="ko-KR" sz="1000" u="none" strike="noStrike">
                          <a:effectLst/>
                        </a:rPr>
                        <a:t>(</a:t>
                      </a:r>
                      <a:r>
                        <a:rPr lang="ko-KR" altLang="en-US" sz="1000" u="none" strike="noStrike">
                          <a:effectLst/>
                        </a:rPr>
                        <a:t>울산과학대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27</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목남희</a:t>
                      </a:r>
                      <a:r>
                        <a:rPr lang="en-US" altLang="ko-KR" sz="1000" u="none" strike="noStrike">
                          <a:effectLst/>
                        </a:rPr>
                        <a:t>(</a:t>
                      </a:r>
                      <a:r>
                        <a:rPr lang="ko-KR" altLang="en-US" sz="1000" u="none" strike="noStrike">
                          <a:effectLst/>
                        </a:rPr>
                        <a:t>단국대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64</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이도희</a:t>
                      </a:r>
                      <a:r>
                        <a:rPr lang="en-US" altLang="ko-KR" sz="1000" u="none" strike="noStrike">
                          <a:effectLst/>
                        </a:rPr>
                        <a:t>(</a:t>
                      </a:r>
                      <a:r>
                        <a:rPr lang="ko-KR" altLang="en-US" sz="1000" u="none" strike="noStrike">
                          <a:effectLst/>
                        </a:rPr>
                        <a:t>충남대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28</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문신희</a:t>
                      </a:r>
                      <a:r>
                        <a:rPr lang="en-US" altLang="ko-KR" sz="1000" u="none" strike="noStrike">
                          <a:effectLst/>
                        </a:rPr>
                        <a:t>(</a:t>
                      </a:r>
                      <a:r>
                        <a:rPr lang="ko-KR" altLang="en-US" sz="1000" u="none" strike="noStrike">
                          <a:effectLst/>
                        </a:rPr>
                        <a:t>제주대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65</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이미용</a:t>
                      </a:r>
                      <a:r>
                        <a:rPr lang="en-US" altLang="ko-KR" sz="1000" u="none" strike="noStrike">
                          <a:effectLst/>
                        </a:rPr>
                        <a:t>(</a:t>
                      </a:r>
                      <a:r>
                        <a:rPr lang="ko-KR" altLang="en-US" sz="1000" u="none" strike="noStrike">
                          <a:effectLst/>
                        </a:rPr>
                        <a:t>수협중앙회</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29</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박경인</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66</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이병숙</a:t>
                      </a:r>
                      <a:r>
                        <a:rPr lang="en-US" altLang="ko-KR" sz="1000" u="none" strike="noStrike">
                          <a:effectLst/>
                        </a:rPr>
                        <a:t>(</a:t>
                      </a:r>
                      <a:r>
                        <a:rPr lang="ko-KR" altLang="en-US" sz="1000" u="none" strike="noStrike">
                          <a:effectLst/>
                        </a:rPr>
                        <a:t>상명대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30</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박근우</a:t>
                      </a:r>
                      <a:r>
                        <a:rPr lang="en-US" altLang="ko-KR" sz="1000" u="none" strike="noStrike" spc="-300" dirty="0">
                          <a:effectLst/>
                        </a:rPr>
                        <a:t>(</a:t>
                      </a:r>
                      <a:r>
                        <a:rPr lang="ko-KR" altLang="en-US" sz="1000" u="none" strike="noStrike" spc="-300" dirty="0" err="1">
                          <a:effectLst/>
                        </a:rPr>
                        <a:t>지우감정평가법인</a:t>
                      </a:r>
                      <a:r>
                        <a:rPr lang="en-US" altLang="ko-KR" sz="1000" u="none" strike="noStrike" spc="-300" dirty="0">
                          <a:effectLst/>
                        </a:rPr>
                        <a:t>)</a:t>
                      </a:r>
                      <a:endParaRPr lang="en-US" altLang="ko-KR" sz="1000" b="0" i="0" u="none" strike="noStrike" spc="-300"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67</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이승환</a:t>
                      </a:r>
                      <a:r>
                        <a:rPr lang="en-US" altLang="ko-KR" sz="1000" u="none" strike="noStrike">
                          <a:effectLst/>
                        </a:rPr>
                        <a:t>(</a:t>
                      </a:r>
                      <a:r>
                        <a:rPr lang="ko-KR" altLang="en-US" sz="1000" u="none" strike="noStrike">
                          <a:effectLst/>
                        </a:rPr>
                        <a:t>구미대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31</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박동진</a:t>
                      </a:r>
                      <a:r>
                        <a:rPr lang="en-US" altLang="ko-KR" sz="1000" u="none" strike="noStrike">
                          <a:effectLst/>
                        </a:rPr>
                        <a:t>(</a:t>
                      </a:r>
                      <a:r>
                        <a:rPr lang="ko-KR" altLang="en-US" sz="1000" u="none" strike="noStrike">
                          <a:effectLst/>
                        </a:rPr>
                        <a:t>동아대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68</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이시활</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32</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박성재</a:t>
                      </a:r>
                      <a:r>
                        <a:rPr lang="en-US" altLang="ko-KR" sz="1000" u="none" strike="noStrike">
                          <a:effectLst/>
                        </a:rPr>
                        <a:t>(</a:t>
                      </a:r>
                      <a:r>
                        <a:rPr lang="ko-KR" altLang="en-US" sz="1000" u="none" strike="noStrike">
                          <a:effectLst/>
                        </a:rPr>
                        <a:t>경상대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69</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이영한</a:t>
                      </a:r>
                      <a:r>
                        <a:rPr lang="en-US" altLang="ko-KR" sz="1000" u="none" strike="noStrike">
                          <a:effectLst/>
                        </a:rPr>
                        <a:t>(</a:t>
                      </a:r>
                      <a:r>
                        <a:rPr lang="ko-KR" altLang="en-US" sz="1000" u="none" strike="noStrike">
                          <a:effectLst/>
                        </a:rPr>
                        <a:t>서울시립대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박영주</a:t>
                      </a:r>
                      <a:r>
                        <a:rPr lang="en-US" altLang="ko-KR" sz="1000" u="none" strike="noStrike">
                          <a:effectLst/>
                        </a:rPr>
                        <a:t>(</a:t>
                      </a:r>
                      <a:r>
                        <a:rPr lang="ko-KR" altLang="en-US" sz="1000" u="none" strike="noStrike">
                          <a:effectLst/>
                        </a:rPr>
                        <a:t>경산</a:t>
                      </a:r>
                      <a:r>
                        <a:rPr lang="en-US" altLang="ko-KR" sz="1000" u="none" strike="noStrike">
                          <a:effectLst/>
                        </a:rPr>
                        <a:t>1</a:t>
                      </a:r>
                      <a:r>
                        <a:rPr lang="ko-KR" altLang="en-US" sz="1000" u="none" strike="noStrike">
                          <a:effectLst/>
                        </a:rPr>
                        <a:t>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70</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이재강</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34</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박정윤</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71</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이재익</a:t>
                      </a:r>
                      <a:r>
                        <a:rPr lang="en-US" altLang="ko-KR" sz="1000" u="none" strike="noStrike">
                          <a:effectLst/>
                        </a:rPr>
                        <a:t>(</a:t>
                      </a:r>
                      <a:r>
                        <a:rPr lang="ko-KR" altLang="en-US" sz="1000" u="none" strike="noStrike">
                          <a:effectLst/>
                        </a:rPr>
                        <a:t>경북대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35</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박주철</a:t>
                      </a:r>
                      <a:r>
                        <a:rPr lang="en-US" altLang="ko-KR" sz="1000" u="none" strike="noStrike">
                          <a:effectLst/>
                        </a:rPr>
                        <a:t>(</a:t>
                      </a:r>
                      <a:r>
                        <a:rPr lang="ko-KR" altLang="en-US" sz="1000" u="none" strike="noStrike">
                          <a:effectLst/>
                        </a:rPr>
                        <a:t>울산과학대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72</a:t>
                      </a:r>
                      <a:endParaRPr lang="en-US" altLang="ko-KR"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이종구</a:t>
                      </a:r>
                      <a:r>
                        <a:rPr lang="en-US" altLang="ko-KR" sz="1000" u="none" strike="noStrike">
                          <a:effectLst/>
                        </a:rPr>
                        <a:t>(</a:t>
                      </a:r>
                      <a:r>
                        <a:rPr lang="ko-KR" altLang="en-US" sz="1000" u="none" strike="noStrike">
                          <a:effectLst/>
                        </a:rPr>
                        <a:t>경희대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36</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박준민</a:t>
                      </a:r>
                      <a:r>
                        <a:rPr lang="en-US" altLang="ko-KR" sz="1000" u="none" strike="noStrike">
                          <a:effectLst/>
                        </a:rPr>
                        <a:t>(</a:t>
                      </a:r>
                      <a:r>
                        <a:rPr lang="ko-KR" altLang="en-US" sz="1000" u="none" strike="noStrike">
                          <a:effectLst/>
                        </a:rPr>
                        <a:t>한동대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73</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이종완</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864">
                <a:tc>
                  <a:txBody>
                    <a:bodyPr/>
                    <a:lstStyle/>
                    <a:p>
                      <a:pPr algn="ctr" fontAlgn="ctr"/>
                      <a:r>
                        <a:rPr lang="en-US" altLang="ko-KR" sz="1000" u="none" strike="noStrike">
                          <a:effectLst/>
                        </a:rPr>
                        <a:t>37</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박창기</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74</a:t>
                      </a:r>
                      <a:endParaRPr lang="en-US" altLang="ko-KR"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이종찬</a:t>
                      </a:r>
                      <a:r>
                        <a:rPr lang="en-US" altLang="ko-KR" sz="1000" u="none" strike="noStrike" spc="-300" dirty="0">
                          <a:effectLst/>
                        </a:rPr>
                        <a:t>(</a:t>
                      </a:r>
                      <a:r>
                        <a:rPr lang="ko-KR" altLang="en-US" sz="1000" u="none" strike="noStrike" spc="-300" dirty="0">
                          <a:effectLst/>
                        </a:rPr>
                        <a:t>한국취업전문교육원</a:t>
                      </a:r>
                      <a:r>
                        <a:rPr lang="en-US" altLang="ko-KR" sz="1000" u="none" strike="noStrike" spc="-300" dirty="0">
                          <a:effectLst/>
                        </a:rPr>
                        <a:t>)</a:t>
                      </a:r>
                      <a:endParaRPr lang="en-US" altLang="ko-KR" sz="1000" b="0" i="0" u="none" strike="noStrike" spc="-300"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bl>
          </a:graphicData>
        </a:graphic>
      </p:graphicFrame>
      <p:graphicFrame>
        <p:nvGraphicFramePr>
          <p:cNvPr id="11" name="표 10"/>
          <p:cNvGraphicFramePr>
            <a:graphicFrameLocks noGrp="1"/>
          </p:cNvGraphicFramePr>
          <p:nvPr>
            <p:extLst>
              <p:ext uri="{D42A27DB-BD31-4B8C-83A1-F6EECF244321}">
                <p14:modId xmlns:p14="http://schemas.microsoft.com/office/powerpoint/2010/main" val="991607102"/>
              </p:ext>
            </p:extLst>
          </p:nvPr>
        </p:nvGraphicFramePr>
        <p:xfrm>
          <a:off x="3530066" y="1568625"/>
          <a:ext cx="3096344" cy="3168355"/>
        </p:xfrm>
        <a:graphic>
          <a:graphicData uri="http://schemas.openxmlformats.org/drawingml/2006/table">
            <a:tbl>
              <a:tblPr>
                <a:tableStyleId>{5C22544A-7EE6-4342-B048-85BDC9FD1C3A}</a:tableStyleId>
              </a:tblPr>
              <a:tblGrid>
                <a:gridCol w="288032"/>
                <a:gridCol w="1260140"/>
                <a:gridCol w="252028"/>
                <a:gridCol w="1296144"/>
              </a:tblGrid>
              <a:tr h="200334">
                <a:tc>
                  <a:txBody>
                    <a:bodyPr/>
                    <a:lstStyle/>
                    <a:p>
                      <a:pPr algn="ctr" fontAlgn="ctr"/>
                      <a:r>
                        <a:rPr lang="en-US" sz="1000" u="none" strike="noStrike" dirty="0">
                          <a:effectLst/>
                        </a:rPr>
                        <a:t>No.</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u="none" strike="noStrike">
                          <a:effectLst/>
                        </a:rPr>
                        <a:t>No.</a:t>
                      </a:r>
                      <a:endParaRPr 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dirty="0">
                          <a:solidFill>
                            <a:srgbClr val="000000"/>
                          </a:solidFill>
                          <a:effectLst/>
                          <a:latin typeface="맑은 고딕"/>
                        </a:rPr>
                        <a:t>75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이지윤</a:t>
                      </a:r>
                      <a:r>
                        <a:rPr lang="en-US" altLang="ko-KR" sz="1000" b="0" i="0" u="none" strike="noStrike" dirty="0">
                          <a:solidFill>
                            <a:srgbClr val="000000"/>
                          </a:solidFill>
                          <a:effectLst/>
                          <a:latin typeface="맑은 고딕"/>
                        </a:rPr>
                        <a:t>(</a:t>
                      </a:r>
                      <a:r>
                        <a:rPr lang="ko-KR" altLang="en-US" sz="1000" b="0" i="0" u="none" strike="noStrike" dirty="0">
                          <a:solidFill>
                            <a:srgbClr val="000000"/>
                          </a:solidFill>
                          <a:effectLst/>
                          <a:latin typeface="맑은 고딕"/>
                        </a:rPr>
                        <a:t>부산대</a:t>
                      </a:r>
                      <a:r>
                        <a:rPr lang="en-US" altLang="ko-KR" sz="1000" b="0" i="0" u="none" strike="noStrike"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89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정현석</a:t>
                      </a:r>
                      <a:r>
                        <a:rPr lang="en-US" altLang="ko-KR" sz="1000" b="0" i="0" u="none" strike="noStrike" spc="-300" dirty="0">
                          <a:solidFill>
                            <a:srgbClr val="000000"/>
                          </a:solidFill>
                          <a:effectLst/>
                          <a:latin typeface="맑은 고딕"/>
                        </a:rPr>
                        <a:t>(</a:t>
                      </a:r>
                      <a:r>
                        <a:rPr lang="ko-KR" altLang="en-US" sz="1000" b="0" i="0" u="none" strike="noStrike" spc="-300" dirty="0">
                          <a:solidFill>
                            <a:srgbClr val="000000"/>
                          </a:solidFill>
                          <a:effectLst/>
                          <a:latin typeface="맑은 고딕"/>
                        </a:rPr>
                        <a:t>대구약령시</a:t>
                      </a:r>
                      <a:r>
                        <a:rPr lang="en-US" altLang="ko-KR" sz="1000" b="0" i="0" u="none" strike="noStrike" spc="-300" dirty="0">
                          <a:solidFill>
                            <a:srgbClr val="000000"/>
                          </a:solidFill>
                          <a:effectLst/>
                          <a:latin typeface="맑은 고딕"/>
                        </a:rPr>
                        <a:t>RIS</a:t>
                      </a:r>
                      <a:r>
                        <a:rPr lang="ko-KR" altLang="en-US" sz="1000" b="0" i="0" u="none" strike="noStrike" spc="-300" dirty="0">
                          <a:solidFill>
                            <a:srgbClr val="000000"/>
                          </a:solidFill>
                          <a:effectLst/>
                          <a:latin typeface="맑은 고딕"/>
                        </a:rPr>
                        <a:t>사업단</a:t>
                      </a:r>
                      <a:r>
                        <a:rPr lang="en-US" altLang="ko-KR" sz="1000" b="0" i="0" u="none" strike="noStrike" spc="-30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76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이진호</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조부연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제주대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77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이찬복</a:t>
                      </a:r>
                      <a:r>
                        <a:rPr lang="en-US" altLang="ko-KR" sz="1000" b="0" i="0" u="none" strike="noStrike" spc="-150" dirty="0">
                          <a:solidFill>
                            <a:srgbClr val="000000"/>
                          </a:solidFill>
                          <a:effectLst/>
                          <a:latin typeface="맑은 고딕"/>
                        </a:rPr>
                        <a:t>(</a:t>
                      </a:r>
                      <a:r>
                        <a:rPr lang="ko-KR" altLang="en-US" sz="1000" b="0" i="0" u="none" strike="noStrike" spc="-150" dirty="0">
                          <a:solidFill>
                            <a:srgbClr val="000000"/>
                          </a:solidFill>
                          <a:effectLst/>
                          <a:latin typeface="맑은 고딕"/>
                        </a:rPr>
                        <a:t>도로교통연구원</a:t>
                      </a:r>
                      <a:r>
                        <a:rPr lang="en-US" altLang="ko-KR" sz="1000" b="0" i="0" u="none" strike="noStrike" spc="-15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조성제</a:t>
                      </a:r>
                      <a:r>
                        <a:rPr lang="en-US" altLang="ko-KR" sz="1000" b="0" i="0" u="none" strike="noStrike" spc="-150" dirty="0">
                          <a:solidFill>
                            <a:srgbClr val="000000"/>
                          </a:solidFill>
                          <a:effectLst/>
                          <a:latin typeface="맑은 고딕"/>
                        </a:rPr>
                        <a:t>(BS</a:t>
                      </a:r>
                      <a:r>
                        <a:rPr lang="ko-KR" altLang="en-US" sz="1000" b="0" i="0" u="none" strike="noStrike" spc="-150" dirty="0">
                          <a:solidFill>
                            <a:srgbClr val="000000"/>
                          </a:solidFill>
                          <a:effectLst/>
                          <a:latin typeface="맑은 고딕"/>
                        </a:rPr>
                        <a:t>금융경영연구소</a:t>
                      </a:r>
                      <a:r>
                        <a:rPr lang="en-US" altLang="ko-KR" sz="1000" b="0" i="0" u="none" strike="noStrike" spc="-15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78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이형록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진태홍</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홍익대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79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이형철</a:t>
                      </a:r>
                      <a:r>
                        <a:rPr lang="en-US" altLang="ko-KR" sz="1000" b="0" i="0" u="none" strike="noStrike" dirty="0">
                          <a:solidFill>
                            <a:srgbClr val="000000"/>
                          </a:solidFill>
                          <a:effectLst/>
                          <a:latin typeface="맑은 고딕"/>
                        </a:rPr>
                        <a:t>(</a:t>
                      </a:r>
                      <a:r>
                        <a:rPr lang="ko-KR" altLang="en-US" sz="1000" b="0" i="0" u="none" strike="noStrike" dirty="0">
                          <a:solidFill>
                            <a:srgbClr val="000000"/>
                          </a:solidFill>
                          <a:effectLst/>
                          <a:latin typeface="맑은 고딕"/>
                        </a:rPr>
                        <a:t>성균관대</a:t>
                      </a:r>
                      <a:r>
                        <a:rPr lang="en-US" altLang="ko-KR" sz="1000" b="0" i="0" u="none" strike="noStrike"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최우석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서경대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이혜진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충북대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최종서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부산대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이훈</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한혜성</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한국외대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임성종</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성균관대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허남일</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강남대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장경원</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경기대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허준열</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장호준</a:t>
                      </a:r>
                      <a:r>
                        <a:rPr lang="en-US" altLang="ko-KR" sz="1000" b="0" i="0" u="none" strike="noStrike" spc="-150" dirty="0">
                          <a:solidFill>
                            <a:srgbClr val="000000"/>
                          </a:solidFill>
                          <a:effectLst/>
                          <a:latin typeface="맑은 고딕"/>
                        </a:rPr>
                        <a:t>(</a:t>
                      </a:r>
                      <a:r>
                        <a:rPr lang="ko-KR" altLang="en-US" sz="1000" b="0" i="0" u="none" strike="noStrike" spc="-150" dirty="0" err="1">
                          <a:solidFill>
                            <a:srgbClr val="000000"/>
                          </a:solidFill>
                          <a:effectLst/>
                          <a:latin typeface="맑은 고딕"/>
                        </a:rPr>
                        <a:t>서울과학종합대</a:t>
                      </a:r>
                      <a:r>
                        <a:rPr lang="en-US" altLang="ko-KR" sz="1000" b="0" i="0" u="none" strike="noStrike" spc="-15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홍경완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전태영</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99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황완희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서울벤처대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정석봉</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100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황진수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원광대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0334">
                <a:tc>
                  <a:txBody>
                    <a:bodyPr/>
                    <a:lstStyle/>
                    <a:p>
                      <a:pPr algn="ctr" fontAlgn="ctr"/>
                      <a:r>
                        <a:rPr lang="en-US" altLang="ko-KR" sz="1000" b="0" i="0" u="none" strike="noStrike">
                          <a:solidFill>
                            <a:srgbClr val="000000"/>
                          </a:solidFill>
                          <a:effectLst/>
                          <a:latin typeface="맑은 고딕"/>
                        </a:rPr>
                        <a:t>87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정성훈</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대구가톨릭대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dirty="0">
                          <a:solidFill>
                            <a:srgbClr val="000000"/>
                          </a:solidFill>
                          <a:effectLst/>
                          <a:latin typeface="맑은 고딕"/>
                        </a:rPr>
                        <a:t>101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b="0" i="0" u="none" strike="noStrike">
                          <a:solidFill>
                            <a:srgbClr val="000000"/>
                          </a:solidFill>
                          <a:effectLst/>
                          <a:latin typeface="맑은 고딕"/>
                        </a:rPr>
                        <a:t>Mali Dafydd</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12899">
                <a:tc>
                  <a:txBody>
                    <a:bodyPr/>
                    <a:lstStyle/>
                    <a:p>
                      <a:pPr algn="ctr" fontAlgn="ctr"/>
                      <a:r>
                        <a:rPr lang="en-US" altLang="ko-KR" sz="1000" b="0" i="0" u="none" strike="noStrike">
                          <a:solidFill>
                            <a:srgbClr val="000000"/>
                          </a:solidFill>
                          <a:effectLst/>
                          <a:latin typeface="맑은 고딕"/>
                        </a:rPr>
                        <a:t>88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정지철</a:t>
                      </a:r>
                      <a:r>
                        <a:rPr lang="en-US" altLang="ko-KR" sz="1000" b="0" i="0" u="none" strike="noStrike" dirty="0">
                          <a:solidFill>
                            <a:srgbClr val="000000"/>
                          </a:solidFill>
                          <a:effectLst/>
                          <a:latin typeface="맑은 고딕"/>
                        </a:rPr>
                        <a:t>(</a:t>
                      </a:r>
                      <a:r>
                        <a:rPr lang="ko-KR" altLang="en-US" sz="1000" b="0" i="0" u="none" strike="noStrike" dirty="0">
                          <a:solidFill>
                            <a:srgbClr val="000000"/>
                          </a:solidFill>
                          <a:effectLst/>
                          <a:latin typeface="맑은 고딕"/>
                        </a:rPr>
                        <a:t>숭실대</a:t>
                      </a:r>
                      <a:r>
                        <a:rPr lang="en-US" altLang="ko-KR" sz="1000" b="0" i="0" u="none" strike="noStrike"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　</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　</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bl>
          </a:graphicData>
        </a:graphic>
      </p:graphicFrame>
      <p:graphicFrame>
        <p:nvGraphicFramePr>
          <p:cNvPr id="12" name="표 11"/>
          <p:cNvGraphicFramePr>
            <a:graphicFrameLocks noGrp="1"/>
          </p:cNvGraphicFramePr>
          <p:nvPr>
            <p:extLst>
              <p:ext uri="{D42A27DB-BD31-4B8C-83A1-F6EECF244321}">
                <p14:modId xmlns:p14="http://schemas.microsoft.com/office/powerpoint/2010/main" val="1596661415"/>
              </p:ext>
            </p:extLst>
          </p:nvPr>
        </p:nvGraphicFramePr>
        <p:xfrm>
          <a:off x="3527902" y="7826145"/>
          <a:ext cx="3096344" cy="602957"/>
        </p:xfrm>
        <a:graphic>
          <a:graphicData uri="http://schemas.openxmlformats.org/drawingml/2006/table">
            <a:tbl>
              <a:tblPr>
                <a:tableStyleId>{5C22544A-7EE6-4342-B048-85BDC9FD1C3A}</a:tableStyleId>
              </a:tblPr>
              <a:tblGrid>
                <a:gridCol w="288032"/>
                <a:gridCol w="1260140"/>
                <a:gridCol w="252028"/>
                <a:gridCol w="1296144"/>
              </a:tblGrid>
              <a:tr h="196870">
                <a:tc>
                  <a:txBody>
                    <a:bodyPr/>
                    <a:lstStyle/>
                    <a:p>
                      <a:pPr algn="ctr" fontAlgn="ctr"/>
                      <a:r>
                        <a:rPr lang="en-US" sz="1000" u="none" strike="noStrike" dirty="0">
                          <a:effectLst/>
                        </a:rPr>
                        <a:t>No.</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u="none" strike="noStrike">
                          <a:effectLst/>
                        </a:rPr>
                        <a:t>No.</a:t>
                      </a:r>
                      <a:endParaRPr 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dirty="0">
                          <a:effectLst/>
                        </a:rPr>
                        <a:t>1</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목원대학교</a:t>
                      </a:r>
                      <a:endParaRPr lang="ko-KR" altLang="en-US"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3</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㈜에브리미디어</a:t>
                      </a:r>
                      <a:endParaRPr lang="ko-KR" altLang="en-US"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96870">
                <a:tc>
                  <a:txBody>
                    <a:bodyPr/>
                    <a:lstStyle/>
                    <a:p>
                      <a:pPr algn="ctr" fontAlgn="ctr"/>
                      <a:r>
                        <a:rPr lang="en-US" altLang="ko-KR" sz="1000" u="none" strike="noStrike">
                          <a:effectLst/>
                        </a:rPr>
                        <a:t>2</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안산대학교 도서관</a:t>
                      </a:r>
                      <a:endParaRPr lang="ko-KR" altLang="en-US"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4</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spc="-150" dirty="0">
                          <a:effectLst/>
                        </a:rPr>
                        <a:t>(</a:t>
                      </a:r>
                      <a:r>
                        <a:rPr lang="ko-KR" altLang="en-US" sz="1000" u="none" strike="noStrike" spc="-150" dirty="0">
                          <a:effectLst/>
                        </a:rPr>
                        <a:t>재</a:t>
                      </a:r>
                      <a:r>
                        <a:rPr lang="en-US" altLang="ko-KR" sz="1000" u="none" strike="noStrike" spc="-150" dirty="0">
                          <a:effectLst/>
                        </a:rPr>
                        <a:t>)</a:t>
                      </a:r>
                      <a:r>
                        <a:rPr lang="ko-KR" altLang="en-US" sz="1000" u="none" strike="noStrike" spc="-150" dirty="0">
                          <a:effectLst/>
                        </a:rPr>
                        <a:t>한국경제기획연구원</a:t>
                      </a:r>
                      <a:endParaRPr lang="ko-KR" altLang="en-US" sz="1000" b="0" i="0" u="none" strike="noStrike" spc="-150"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bl>
          </a:graphicData>
        </a:graphic>
      </p:graphicFrame>
      <p:graphicFrame>
        <p:nvGraphicFramePr>
          <p:cNvPr id="13" name="표 12"/>
          <p:cNvGraphicFramePr>
            <a:graphicFrameLocks noGrp="1"/>
          </p:cNvGraphicFramePr>
          <p:nvPr>
            <p:extLst>
              <p:ext uri="{D42A27DB-BD31-4B8C-83A1-F6EECF244321}">
                <p14:modId xmlns:p14="http://schemas.microsoft.com/office/powerpoint/2010/main" val="3817705840"/>
              </p:ext>
            </p:extLst>
          </p:nvPr>
        </p:nvGraphicFramePr>
        <p:xfrm>
          <a:off x="3530066" y="5201962"/>
          <a:ext cx="3096344" cy="2067476"/>
        </p:xfrm>
        <a:graphic>
          <a:graphicData uri="http://schemas.openxmlformats.org/drawingml/2006/table">
            <a:tbl>
              <a:tblPr>
                <a:tableStyleId>{5C22544A-7EE6-4342-B048-85BDC9FD1C3A}</a:tableStyleId>
              </a:tblPr>
              <a:tblGrid>
                <a:gridCol w="288032"/>
                <a:gridCol w="1260140"/>
                <a:gridCol w="252028"/>
                <a:gridCol w="1296144"/>
              </a:tblGrid>
              <a:tr h="196870">
                <a:tc>
                  <a:txBody>
                    <a:bodyPr/>
                    <a:lstStyle/>
                    <a:p>
                      <a:pPr algn="ctr" fontAlgn="ctr"/>
                      <a:r>
                        <a:rPr lang="en-US" sz="1000" u="none" strike="noStrike" dirty="0">
                          <a:effectLst/>
                        </a:rPr>
                        <a:t>No.</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u="none" strike="noStrike">
                          <a:effectLst/>
                        </a:rPr>
                        <a:t>No.</a:t>
                      </a:r>
                      <a:endParaRPr 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dirty="0">
                          <a:effectLst/>
                        </a:rPr>
                        <a:t>1</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곽원준</a:t>
                      </a:r>
                      <a:r>
                        <a:rPr lang="en-US" altLang="ko-KR" sz="1000" u="none" strike="noStrike" dirty="0">
                          <a:effectLst/>
                        </a:rPr>
                        <a:t>(</a:t>
                      </a:r>
                      <a:r>
                        <a:rPr lang="ko-KR" altLang="en-US" sz="1000" u="none" strike="noStrike" dirty="0">
                          <a:effectLst/>
                        </a:rPr>
                        <a:t>숭실대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10</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이경탁</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a:effectLst/>
                        </a:rPr>
                        <a:t>2</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권성욱</a:t>
                      </a:r>
                      <a:r>
                        <a:rPr lang="en-US" altLang="ko-KR" sz="1000" u="none" strike="noStrike" dirty="0">
                          <a:effectLst/>
                        </a:rPr>
                        <a:t>(</a:t>
                      </a:r>
                      <a:r>
                        <a:rPr lang="ko-KR" altLang="en-US" sz="1000" u="none" strike="noStrike" dirty="0">
                          <a:effectLst/>
                        </a:rPr>
                        <a:t>대구은행</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11</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이도희</a:t>
                      </a:r>
                      <a:r>
                        <a:rPr lang="en-US" altLang="ko-KR" sz="1000" u="none" strike="noStrike">
                          <a:effectLst/>
                        </a:rPr>
                        <a:t>(</a:t>
                      </a:r>
                      <a:r>
                        <a:rPr lang="ko-KR" altLang="en-US" sz="1000" u="none" strike="noStrike">
                          <a:effectLst/>
                        </a:rPr>
                        <a:t>충남대</a:t>
                      </a:r>
                      <a:r>
                        <a:rPr lang="en-US" altLang="ko-KR" sz="1000" u="none" strike="noStrike">
                          <a:effectLst/>
                        </a:rPr>
                        <a:t>)</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a:effectLst/>
                        </a:rPr>
                        <a:t>3</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김대수</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12</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이미용</a:t>
                      </a:r>
                      <a:r>
                        <a:rPr lang="en-US" altLang="ko-KR" sz="1000" u="none" strike="noStrike">
                          <a:effectLst/>
                        </a:rPr>
                        <a:t>(</a:t>
                      </a:r>
                      <a:r>
                        <a:rPr lang="ko-KR" altLang="en-US" sz="1000" u="none" strike="noStrike">
                          <a:effectLst/>
                        </a:rPr>
                        <a:t>수협중앙회</a:t>
                      </a:r>
                      <a:r>
                        <a:rPr lang="en-US" altLang="ko-KR" sz="1000" u="none" strike="noStrike">
                          <a:effectLst/>
                        </a:rPr>
                        <a:t>)</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a:effectLst/>
                        </a:rPr>
                        <a:t>4</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김정희</a:t>
                      </a:r>
                      <a:r>
                        <a:rPr lang="en-US" altLang="ko-KR" sz="1000" u="none" strike="noStrike" dirty="0">
                          <a:effectLst/>
                        </a:rPr>
                        <a:t>(</a:t>
                      </a:r>
                      <a:r>
                        <a:rPr lang="ko-KR" altLang="en-US" sz="1000" u="none" strike="noStrike" dirty="0">
                          <a:effectLst/>
                        </a:rPr>
                        <a:t>제주대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13</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이상욱</a:t>
                      </a:r>
                      <a:r>
                        <a:rPr lang="en-US" altLang="ko-KR" sz="1000" u="none" strike="noStrike" dirty="0">
                          <a:effectLst/>
                        </a:rPr>
                        <a:t>(</a:t>
                      </a:r>
                      <a:r>
                        <a:rPr lang="ko-KR" altLang="en-US" sz="1000" u="none" strike="noStrike" spc="-150" dirty="0" err="1">
                          <a:effectLst/>
                        </a:rPr>
                        <a:t>서울과학기술대</a:t>
                      </a:r>
                      <a:r>
                        <a:rPr lang="en-US" altLang="ko-KR" sz="1000" u="none" strike="noStrike" spc="-150" dirty="0">
                          <a:effectLst/>
                        </a:rPr>
                        <a:t>)</a:t>
                      </a:r>
                      <a:endParaRPr lang="en-US" altLang="ko-KR" sz="1000" b="0" i="0" u="none" strike="noStrike" spc="-150"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a:effectLst/>
                        </a:rPr>
                        <a:t>5</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김춘광</a:t>
                      </a:r>
                      <a:r>
                        <a:rPr lang="en-US" altLang="ko-KR" sz="1000" u="none" strike="noStrike">
                          <a:effectLst/>
                        </a:rPr>
                        <a:t>(</a:t>
                      </a:r>
                      <a:r>
                        <a:rPr lang="ko-KR" altLang="en-US" sz="1000" u="none" strike="noStrike">
                          <a:effectLst/>
                        </a:rPr>
                        <a:t>백석대</a:t>
                      </a:r>
                      <a:r>
                        <a:rPr lang="en-US" altLang="ko-KR" sz="1000" u="none" strike="noStrike">
                          <a:effectLst/>
                        </a:rPr>
                        <a:t>)</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14</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이재훈</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a:effectLst/>
                        </a:rPr>
                        <a:t>6</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박동수</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15</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이종완</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a:effectLst/>
                        </a:rPr>
                        <a:t>7</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박종국</a:t>
                      </a:r>
                      <a:r>
                        <a:rPr lang="en-US" altLang="ko-KR" sz="1000" u="none" strike="noStrike">
                          <a:effectLst/>
                        </a:rPr>
                        <a:t>(</a:t>
                      </a:r>
                      <a:r>
                        <a:rPr lang="ko-KR" altLang="en-US" sz="1000" u="none" strike="noStrike">
                          <a:effectLst/>
                        </a:rPr>
                        <a:t>영남대</a:t>
                      </a:r>
                      <a:r>
                        <a:rPr lang="en-US" altLang="ko-KR" sz="1000" u="none" strike="noStrike">
                          <a:effectLst/>
                        </a:rPr>
                        <a:t>)</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a:effectLst/>
                        </a:rPr>
                        <a:t>16</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장승욱</a:t>
                      </a:r>
                      <a:r>
                        <a:rPr lang="en-US" altLang="ko-KR" sz="1000" u="none" strike="noStrike" dirty="0">
                          <a:effectLst/>
                        </a:rPr>
                        <a:t>(</a:t>
                      </a:r>
                      <a:r>
                        <a:rPr lang="ko-KR" altLang="en-US" sz="1000" u="none" strike="noStrike" dirty="0" err="1">
                          <a:effectLst/>
                        </a:rPr>
                        <a:t>강릉원주대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196870">
                <a:tc>
                  <a:txBody>
                    <a:bodyPr/>
                    <a:lstStyle/>
                    <a:p>
                      <a:pPr algn="ctr" fontAlgn="ctr"/>
                      <a:r>
                        <a:rPr lang="en-US" altLang="ko-KR" sz="1000" u="none" strike="noStrike">
                          <a:effectLst/>
                        </a:rPr>
                        <a:t>8</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양동재</a:t>
                      </a:r>
                      <a:r>
                        <a:rPr lang="en-US" altLang="ko-KR" sz="1000" u="none" strike="noStrike" dirty="0">
                          <a:effectLst/>
                        </a:rPr>
                        <a:t>(</a:t>
                      </a:r>
                      <a:r>
                        <a:rPr lang="ko-KR" altLang="en-US" sz="1000" u="none" strike="noStrike" dirty="0">
                          <a:effectLst/>
                        </a:rPr>
                        <a:t>군산대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17</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err="1">
                          <a:effectLst/>
                        </a:rPr>
                        <a:t>정기위</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9217">
                <a:tc>
                  <a:txBody>
                    <a:bodyPr/>
                    <a:lstStyle/>
                    <a:p>
                      <a:pPr algn="ctr" fontAlgn="ctr"/>
                      <a:r>
                        <a:rPr lang="en-US" altLang="ko-KR" sz="1000" u="none" strike="noStrike">
                          <a:effectLst/>
                        </a:rPr>
                        <a:t>9</a:t>
                      </a:r>
                      <a:endParaRPr lang="en-US" altLang="ko-KR" sz="1000" b="0" i="0" u="none" strike="noStrike">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이강일</a:t>
                      </a:r>
                      <a:r>
                        <a:rPr lang="en-US" altLang="ko-KR" sz="1000" u="none" strike="noStrike" dirty="0">
                          <a:effectLst/>
                        </a:rPr>
                        <a:t>(</a:t>
                      </a:r>
                      <a:r>
                        <a:rPr lang="ko-KR" altLang="en-US" sz="1000" u="none" strike="noStrike" dirty="0" err="1">
                          <a:effectLst/>
                        </a:rPr>
                        <a:t>영남대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u="none" strike="noStrike" dirty="0">
                          <a:effectLst/>
                        </a:rPr>
                        <a:t>18</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홍영은</a:t>
                      </a:r>
                      <a:r>
                        <a:rPr lang="en-US" altLang="ko-KR" sz="1000" u="none" strike="noStrike" dirty="0">
                          <a:effectLst/>
                        </a:rPr>
                        <a:t>(</a:t>
                      </a:r>
                      <a:r>
                        <a:rPr lang="ko-KR" altLang="en-US" sz="1000" u="none" strike="noStrike" dirty="0" err="1">
                          <a:effectLst/>
                        </a:rPr>
                        <a:t>안동대</a:t>
                      </a:r>
                      <a:r>
                        <a:rPr lang="en-US" altLang="ko-KR" sz="1000" u="none" strike="noStrike" dirty="0">
                          <a:effectLst/>
                        </a:rPr>
                        <a:t>)</a:t>
                      </a:r>
                      <a:endParaRPr lang="en-US" altLang="ko-KR"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bl>
          </a:graphicData>
        </a:graphic>
      </p:graphicFrame>
      <p:sp>
        <p:nvSpPr>
          <p:cNvPr id="14" name="직사각형 13"/>
          <p:cNvSpPr/>
          <p:nvPr/>
        </p:nvSpPr>
        <p:spPr>
          <a:xfrm>
            <a:off x="189461" y="1188866"/>
            <a:ext cx="3175819" cy="307750"/>
          </a:xfrm>
          <a:prstGeom prst="rect">
            <a:avLst/>
          </a:prstGeom>
        </p:spPr>
        <p:txBody>
          <a:bodyPr wrap="none" lIns="91415" tIns="45707" rIns="91415" bIns="45707">
            <a:spAutoFit/>
          </a:bodyPr>
          <a:lstStyle/>
          <a:p>
            <a:r>
              <a:rPr lang="ko-KR" altLang="en-US" sz="1400" b="1" dirty="0" smtClean="0"/>
              <a:t>신규가입비 납부자</a:t>
            </a:r>
            <a:r>
              <a:rPr lang="en-US" altLang="ko-KR" sz="1400" b="1" dirty="0" smtClean="0"/>
              <a:t>(10</a:t>
            </a:r>
            <a:r>
              <a:rPr lang="ko-KR" altLang="en-US" sz="1400" b="1" dirty="0" smtClean="0"/>
              <a:t>월 </a:t>
            </a:r>
            <a:r>
              <a:rPr lang="en-US" altLang="ko-KR" sz="1400" b="1" dirty="0" smtClean="0"/>
              <a:t>16</a:t>
            </a:r>
            <a:r>
              <a:rPr lang="ko-KR" altLang="en-US" sz="1400" b="1" dirty="0" smtClean="0"/>
              <a:t>일 기준</a:t>
            </a:r>
            <a:r>
              <a:rPr lang="en-US" altLang="ko-KR" sz="1400" b="1" dirty="0" smtClean="0"/>
              <a:t>)</a:t>
            </a:r>
            <a:endParaRPr lang="ko-KR" altLang="en-US" sz="1400" b="1" dirty="0"/>
          </a:p>
        </p:txBody>
      </p:sp>
      <p:sp>
        <p:nvSpPr>
          <p:cNvPr id="15" name="직사각형 14"/>
          <p:cNvSpPr/>
          <p:nvPr/>
        </p:nvSpPr>
        <p:spPr>
          <a:xfrm>
            <a:off x="3501008" y="4861274"/>
            <a:ext cx="2892088" cy="307750"/>
          </a:xfrm>
          <a:prstGeom prst="rect">
            <a:avLst/>
          </a:prstGeom>
        </p:spPr>
        <p:txBody>
          <a:bodyPr wrap="none" lIns="91415" tIns="45707" rIns="91415" bIns="45707">
            <a:spAutoFit/>
          </a:bodyPr>
          <a:lstStyle/>
          <a:p>
            <a:r>
              <a:rPr lang="ko-KR" altLang="en-US" sz="1400" b="1" dirty="0" smtClean="0"/>
              <a:t>영구회</a:t>
            </a:r>
            <a:r>
              <a:rPr lang="ko-KR" altLang="en-US" sz="1400" b="1" dirty="0"/>
              <a:t>비</a:t>
            </a:r>
            <a:r>
              <a:rPr lang="ko-KR" altLang="en-US" sz="1400" b="1" dirty="0" smtClean="0"/>
              <a:t> 납부자</a:t>
            </a:r>
            <a:r>
              <a:rPr lang="en-US" altLang="ko-KR" sz="1400" b="1" dirty="0" smtClean="0"/>
              <a:t>(10</a:t>
            </a:r>
            <a:r>
              <a:rPr lang="ko-KR" altLang="en-US" sz="1400" b="1" dirty="0" smtClean="0"/>
              <a:t>월 </a:t>
            </a:r>
            <a:r>
              <a:rPr lang="en-US" altLang="ko-KR" sz="1400" b="1" dirty="0" smtClean="0"/>
              <a:t>16</a:t>
            </a:r>
            <a:r>
              <a:rPr lang="ko-KR" altLang="en-US" sz="1400" b="1" dirty="0" smtClean="0"/>
              <a:t>일 기준</a:t>
            </a:r>
            <a:r>
              <a:rPr lang="en-US" altLang="ko-KR" sz="1400" b="1" dirty="0" smtClean="0"/>
              <a:t>)</a:t>
            </a:r>
            <a:endParaRPr lang="ko-KR" altLang="en-US" sz="1400" b="1" dirty="0"/>
          </a:p>
        </p:txBody>
      </p:sp>
      <p:sp>
        <p:nvSpPr>
          <p:cNvPr id="16" name="직사각형 15"/>
          <p:cNvSpPr/>
          <p:nvPr/>
        </p:nvSpPr>
        <p:spPr>
          <a:xfrm>
            <a:off x="3501008" y="7473280"/>
            <a:ext cx="2892088" cy="307750"/>
          </a:xfrm>
          <a:prstGeom prst="rect">
            <a:avLst/>
          </a:prstGeom>
        </p:spPr>
        <p:txBody>
          <a:bodyPr wrap="none" lIns="91415" tIns="45707" rIns="91415" bIns="45707">
            <a:spAutoFit/>
          </a:bodyPr>
          <a:lstStyle/>
          <a:p>
            <a:r>
              <a:rPr lang="ko-KR" altLang="en-US" sz="1400" b="1" dirty="0" smtClean="0"/>
              <a:t>기관회비 납부자</a:t>
            </a:r>
            <a:r>
              <a:rPr lang="en-US" altLang="ko-KR" sz="1400" b="1" dirty="0" smtClean="0"/>
              <a:t>(10</a:t>
            </a:r>
            <a:r>
              <a:rPr lang="ko-KR" altLang="en-US" sz="1400" b="1" dirty="0" smtClean="0"/>
              <a:t>월 </a:t>
            </a:r>
            <a:r>
              <a:rPr lang="en-US" altLang="ko-KR" sz="1400" b="1" dirty="0" smtClean="0"/>
              <a:t>16</a:t>
            </a:r>
            <a:r>
              <a:rPr lang="ko-KR" altLang="en-US" sz="1400" b="1" dirty="0" smtClean="0"/>
              <a:t>일 기준</a:t>
            </a:r>
            <a:r>
              <a:rPr lang="en-US" altLang="ko-KR" sz="1400" b="1" dirty="0" smtClean="0"/>
              <a:t>)</a:t>
            </a:r>
            <a:endParaRPr lang="ko-KR" altLang="en-US" sz="1400" b="1" dirty="0"/>
          </a:p>
        </p:txBody>
      </p:sp>
      <p:pic>
        <p:nvPicPr>
          <p:cNvPr id="17"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501008" y="8673316"/>
            <a:ext cx="3096344" cy="600164"/>
          </a:xfrm>
          <a:prstGeom prst="rect">
            <a:avLst/>
          </a:prstGeom>
          <a:noFill/>
        </p:spPr>
        <p:txBody>
          <a:bodyPr wrap="square" rtlCol="0">
            <a:spAutoFit/>
          </a:bodyPr>
          <a:lstStyle/>
          <a:p>
            <a:r>
              <a:rPr lang="en-US" altLang="ko-KR" sz="1100" b="1" dirty="0" smtClean="0"/>
              <a:t>※ </a:t>
            </a:r>
            <a:r>
              <a:rPr lang="ko-KR" altLang="en-US" sz="1100" b="1" dirty="0" smtClean="0"/>
              <a:t>회비납부와 관련하여 누락되어있거나 잘못된 내용이 있으면 학회 사무국</a:t>
            </a:r>
            <a:r>
              <a:rPr lang="en-US" altLang="ko-KR" sz="1100" b="1" dirty="0" smtClean="0"/>
              <a:t>(053-811-2014)</a:t>
            </a:r>
            <a:r>
              <a:rPr lang="ko-KR" altLang="en-US" sz="1100" b="1" dirty="0" smtClean="0"/>
              <a:t>으로 연락바랍니다</a:t>
            </a:r>
            <a:r>
              <a:rPr lang="en-US" altLang="ko-KR" sz="1100" b="1" dirty="0" smtClean="0"/>
              <a:t>.</a:t>
            </a:r>
            <a:endParaRPr lang="ko-KR" altLang="en-US" sz="1100" b="1" dirty="0"/>
          </a:p>
        </p:txBody>
      </p:sp>
      <p:sp>
        <p:nvSpPr>
          <p:cNvPr id="3" name="슬라이드 번호 개체 틀 2"/>
          <p:cNvSpPr>
            <a:spLocks noGrp="1"/>
          </p:cNvSpPr>
          <p:nvPr>
            <p:ph type="sldNum" sz="quarter" idx="12"/>
          </p:nvPr>
        </p:nvSpPr>
        <p:spPr/>
        <p:txBody>
          <a:bodyPr/>
          <a:lstStyle/>
          <a:p>
            <a:fld id="{84A5A0CE-9E8F-4518-A53B-FECD1FF9E382}" type="slidenum">
              <a:rPr lang="ko-KR" altLang="en-US" smtClean="0"/>
              <a:t>17</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a:off x="-2023" y="38461"/>
            <a:ext cx="5471473" cy="566177"/>
            <a:chOff x="10470" y="4408542"/>
            <a:chExt cx="5358595" cy="522625"/>
          </a:xfrm>
        </p:grpSpPr>
        <p:sp>
          <p:nvSpPr>
            <p:cNvPr id="3" name="직사각형 2"/>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p:nvSpPr>
          <p:spPr>
            <a:xfrm>
              <a:off x="10470" y="4408542"/>
              <a:ext cx="5358595" cy="426152"/>
            </a:xfrm>
            <a:prstGeom prst="rect">
              <a:avLst/>
            </a:prstGeom>
            <a:noFill/>
          </p:spPr>
          <p:txBody>
            <a:bodyPr wrap="square">
              <a:spAutoFit/>
            </a:bodyPr>
            <a:lstStyle/>
            <a:p>
              <a:r>
                <a:rPr lang="ko-KR" altLang="en-US" sz="2400" b="1" dirty="0" smtClean="0">
                  <a:solidFill>
                    <a:srgbClr val="002060"/>
                  </a:solidFill>
                </a:rPr>
                <a:t>회비납부 현황</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5" name="표 4"/>
          <p:cNvGraphicFramePr>
            <a:graphicFrameLocks noGrp="1"/>
          </p:cNvGraphicFramePr>
          <p:nvPr>
            <p:extLst>
              <p:ext uri="{D42A27DB-BD31-4B8C-83A1-F6EECF244321}">
                <p14:modId xmlns:p14="http://schemas.microsoft.com/office/powerpoint/2010/main" val="3767032139"/>
              </p:ext>
            </p:extLst>
          </p:nvPr>
        </p:nvGraphicFramePr>
        <p:xfrm>
          <a:off x="260648" y="1568613"/>
          <a:ext cx="3096344" cy="7632854"/>
        </p:xfrm>
        <a:graphic>
          <a:graphicData uri="http://schemas.openxmlformats.org/drawingml/2006/table">
            <a:tbl>
              <a:tblPr>
                <a:tableStyleId>{5C22544A-7EE6-4342-B048-85BDC9FD1C3A}</a:tableStyleId>
              </a:tblPr>
              <a:tblGrid>
                <a:gridCol w="288032"/>
                <a:gridCol w="1260140"/>
                <a:gridCol w="252028"/>
                <a:gridCol w="1296144"/>
              </a:tblGrid>
              <a:tr h="189305">
                <a:tc>
                  <a:txBody>
                    <a:bodyPr/>
                    <a:lstStyle/>
                    <a:p>
                      <a:pPr algn="ctr" fontAlgn="ctr"/>
                      <a:r>
                        <a:rPr lang="en-US" sz="1000" u="none" strike="noStrike" dirty="0">
                          <a:effectLst/>
                        </a:rPr>
                        <a:t>No.</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dirty="0">
                          <a:effectLst/>
                        </a:rPr>
                        <a:t>이름</a:t>
                      </a:r>
                      <a:endParaRPr lang="ko-KR" alt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u="none" strike="noStrike">
                          <a:effectLst/>
                        </a:rPr>
                        <a:t>No.</a:t>
                      </a:r>
                      <a:endParaRPr 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dirty="0">
                          <a:solidFill>
                            <a:srgbClr val="000000"/>
                          </a:solidFill>
                          <a:effectLst/>
                          <a:latin typeface="맑은 고딕"/>
                        </a:rPr>
                        <a:t>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강내철</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홍익대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38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김화경</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제주국제대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강만수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신용보증재단</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39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김흥식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강민정</a:t>
                      </a:r>
                      <a:r>
                        <a:rPr lang="en-US" altLang="ko-KR" sz="1000" b="0" i="0" u="none" strike="noStrike">
                          <a:solidFill>
                            <a:srgbClr val="000000"/>
                          </a:solidFill>
                          <a:effectLst/>
                          <a:latin typeface="맑은 고딕"/>
                        </a:rPr>
                        <a:t>(</a:t>
                      </a:r>
                      <a:r>
                        <a:rPr lang="en-US" sz="1000" b="0" i="0" u="none" strike="noStrike">
                          <a:solidFill>
                            <a:srgbClr val="000000"/>
                          </a:solidFill>
                          <a:effectLst/>
                          <a:latin typeface="맑은 고딕"/>
                        </a:rPr>
                        <a:t>KAIST)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류동우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강예원</a:t>
                      </a:r>
                      <a:r>
                        <a:rPr lang="en-US" altLang="ko-KR" sz="1000" b="0" i="0" u="none" strike="noStrike">
                          <a:solidFill>
                            <a:srgbClr val="000000"/>
                          </a:solidFill>
                          <a:effectLst/>
                          <a:latin typeface="맑은 고딕"/>
                        </a:rPr>
                        <a:t>(</a:t>
                      </a:r>
                      <a:r>
                        <a:rPr lang="en-US" sz="1000" b="0" i="0" u="none" strike="noStrike">
                          <a:solidFill>
                            <a:srgbClr val="000000"/>
                          </a:solidFill>
                          <a:effectLst/>
                          <a:latin typeface="맑은 고딕"/>
                        </a:rPr>
                        <a:t>KAIST)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류성희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단국대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강현규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중앙대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류정환</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고수일</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전북대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모수원</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목포대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고형준</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목남희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단국대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구본희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계명문화대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문미숙</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동양대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권미옥</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문신희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제주대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권순용</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박경인</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권태환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안동대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박근우</a:t>
                      </a:r>
                      <a:r>
                        <a:rPr lang="en-US" altLang="ko-KR" sz="1000" b="0" i="0" u="none" strike="noStrike" spc="-150" dirty="0">
                          <a:solidFill>
                            <a:srgbClr val="000000"/>
                          </a:solidFill>
                          <a:effectLst/>
                          <a:latin typeface="맑은 고딕"/>
                        </a:rPr>
                        <a:t>(</a:t>
                      </a:r>
                      <a:r>
                        <a:rPr lang="ko-KR" altLang="en-US" sz="1000" b="0" i="0" u="none" strike="noStrike" spc="-150" dirty="0" err="1">
                          <a:solidFill>
                            <a:srgbClr val="000000"/>
                          </a:solidFill>
                          <a:effectLst/>
                          <a:latin typeface="맑은 고딕"/>
                        </a:rPr>
                        <a:t>지우감정평가법인</a:t>
                      </a:r>
                      <a:r>
                        <a:rPr lang="en-US" altLang="ko-KR" sz="1000" b="0" i="0" u="none" strike="noStrike" spc="-15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기현희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호서대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49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박동진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동아대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김기수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박성재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김대업</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박순식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대구가톨릭대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김동주</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수원대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박영주</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경산</a:t>
                      </a:r>
                      <a:r>
                        <a:rPr lang="en-US" altLang="ko-KR" sz="1000" b="0" i="0" u="none" strike="noStrike">
                          <a:solidFill>
                            <a:srgbClr val="000000"/>
                          </a:solidFill>
                          <a:effectLst/>
                          <a:latin typeface="맑은 고딕"/>
                        </a:rPr>
                        <a:t>1</a:t>
                      </a:r>
                      <a:r>
                        <a:rPr lang="ko-KR" altLang="en-US" sz="1000" b="0" i="0" u="none" strike="noStrike">
                          <a:solidFill>
                            <a:srgbClr val="000000"/>
                          </a:solidFill>
                          <a:effectLst/>
                          <a:latin typeface="맑은 고딕"/>
                        </a:rPr>
                        <a:t>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김미나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박정수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김미성</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제주대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박정윤</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김민지</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서울대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박주영</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숭실대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19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김민철</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호서대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박주철</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울산과학대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김병국</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박준민</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김상수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박창기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김석웅</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동의대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59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박태경</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김소현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고려대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방호진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머서코리아</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김영규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인강사</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배한수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김영천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한양대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백선우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한양대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김이배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덕성여대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변애련</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국민대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김정군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변충규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김정대</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서윤희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중앙대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29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김정희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제주대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서점미</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창원문성대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김종두</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대구가톨릭대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서정대</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가천대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김종우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동양대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선명옥</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군산대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김준환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서울대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69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선은정</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성균관대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김진태</a:t>
                      </a:r>
                      <a:r>
                        <a:rPr lang="en-US" altLang="ko-KR" sz="1000" b="0" i="0" u="none" strike="noStrike" dirty="0">
                          <a:solidFill>
                            <a:srgbClr val="000000"/>
                          </a:solidFill>
                          <a:effectLst/>
                          <a:latin typeface="맑은 고딕"/>
                        </a:rPr>
                        <a:t>(</a:t>
                      </a:r>
                      <a:r>
                        <a:rPr lang="ko-KR" altLang="en-US" sz="1000" b="0" i="0" u="none" strike="noStrike" dirty="0">
                          <a:solidFill>
                            <a:srgbClr val="000000"/>
                          </a:solidFill>
                          <a:effectLst/>
                          <a:latin typeface="맑은 고딕"/>
                        </a:rPr>
                        <a:t>건국대</a:t>
                      </a:r>
                      <a:r>
                        <a:rPr lang="en-US" altLang="ko-KR" sz="1000" b="0" i="0" u="none" strike="noStrike"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70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손권배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금강대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김철중</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홍익대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71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손정근</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충북대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김충현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72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손종서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숙명여대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김혁수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청주대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73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송준협</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안동대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1177">
                <a:tc>
                  <a:txBody>
                    <a:bodyPr/>
                    <a:lstStyle/>
                    <a:p>
                      <a:pPr algn="ctr" fontAlgn="ctr"/>
                      <a:r>
                        <a:rPr lang="en-US" altLang="ko-KR" sz="1000" b="0" i="0" u="none" strike="noStrike">
                          <a:solidFill>
                            <a:srgbClr val="000000"/>
                          </a:solidFill>
                          <a:effectLst/>
                          <a:latin typeface="맑은 고딕"/>
                        </a:rPr>
                        <a:t>37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김현철</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중앙대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74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송혜진</a:t>
                      </a:r>
                      <a:r>
                        <a:rPr lang="en-US" altLang="ko-KR" sz="1000" b="0" i="0" u="none" strike="noStrike" dirty="0">
                          <a:solidFill>
                            <a:srgbClr val="000000"/>
                          </a:solidFill>
                          <a:effectLst/>
                          <a:latin typeface="맑은 고딕"/>
                        </a:rPr>
                        <a:t>(</a:t>
                      </a:r>
                      <a:r>
                        <a:rPr lang="ko-KR" altLang="en-US" sz="1000" b="0" i="0" u="none" strike="noStrike" dirty="0">
                          <a:solidFill>
                            <a:srgbClr val="000000"/>
                          </a:solidFill>
                          <a:effectLst/>
                          <a:latin typeface="맑은 고딕"/>
                        </a:rPr>
                        <a:t>단국대</a:t>
                      </a:r>
                      <a:r>
                        <a:rPr lang="en-US" altLang="ko-KR" sz="1000" b="0" i="0" u="none" strike="noStrike"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bl>
          </a:graphicData>
        </a:graphic>
      </p:graphicFrame>
      <p:graphicFrame>
        <p:nvGraphicFramePr>
          <p:cNvPr id="6" name="표 5"/>
          <p:cNvGraphicFramePr>
            <a:graphicFrameLocks noGrp="1"/>
          </p:cNvGraphicFramePr>
          <p:nvPr>
            <p:extLst>
              <p:ext uri="{D42A27DB-BD31-4B8C-83A1-F6EECF244321}">
                <p14:modId xmlns:p14="http://schemas.microsoft.com/office/powerpoint/2010/main" val="2933437503"/>
              </p:ext>
            </p:extLst>
          </p:nvPr>
        </p:nvGraphicFramePr>
        <p:xfrm>
          <a:off x="3527902" y="1568620"/>
          <a:ext cx="3096344" cy="7488850"/>
        </p:xfrm>
        <a:graphic>
          <a:graphicData uri="http://schemas.openxmlformats.org/drawingml/2006/table">
            <a:tbl>
              <a:tblPr>
                <a:tableStyleId>{5C22544A-7EE6-4342-B048-85BDC9FD1C3A}</a:tableStyleId>
              </a:tblPr>
              <a:tblGrid>
                <a:gridCol w="288032"/>
                <a:gridCol w="1260140"/>
                <a:gridCol w="252028"/>
                <a:gridCol w="1296144"/>
              </a:tblGrid>
              <a:tr h="197122">
                <a:tc>
                  <a:txBody>
                    <a:bodyPr/>
                    <a:lstStyle/>
                    <a:p>
                      <a:pPr algn="ctr" fontAlgn="ctr"/>
                      <a:r>
                        <a:rPr lang="en-US" sz="1000" u="none" strike="noStrike" dirty="0">
                          <a:effectLst/>
                        </a:rPr>
                        <a:t>No.</a:t>
                      </a:r>
                      <a:endParaRPr lang="en-US" sz="1000" b="0" i="0" u="none" strike="noStrike" dirty="0">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u="none" strike="noStrike">
                          <a:effectLst/>
                        </a:rPr>
                        <a:t>No.</a:t>
                      </a:r>
                      <a:endParaRPr 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u="none" strike="noStrike">
                          <a:effectLst/>
                        </a:rPr>
                        <a:t>이름</a:t>
                      </a:r>
                      <a:endParaRPr lang="ko-KR" altLang="en-US" sz="1000" b="0" i="0" u="none" strike="noStrike">
                        <a:solidFill>
                          <a:srgbClr val="000000"/>
                        </a:solidFill>
                        <a:effectLst/>
                        <a:latin typeface="맑은 고딕"/>
                      </a:endParaRPr>
                    </a:p>
                  </a:txBody>
                  <a:tcPr marL="5188" marR="5188" marT="5188"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dirty="0">
                          <a:solidFill>
                            <a:srgbClr val="000000"/>
                          </a:solidFill>
                          <a:effectLst/>
                          <a:latin typeface="맑은 고딕"/>
                        </a:rPr>
                        <a:t>75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신유형</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한양대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이형록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76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신재욱</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한성대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이형철</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성균관대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77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심준섭</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경운대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이혜진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충북대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78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안병선</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임대환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수원대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79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안홍복</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임성종</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성균관대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양오석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장경원</a:t>
                      </a:r>
                      <a:r>
                        <a:rPr lang="en-US" altLang="ko-KR" sz="1000" b="0" i="0" u="none" strike="noStrike" dirty="0">
                          <a:solidFill>
                            <a:srgbClr val="000000"/>
                          </a:solidFill>
                          <a:effectLst/>
                          <a:latin typeface="맑은 고딕"/>
                        </a:rPr>
                        <a:t>(</a:t>
                      </a:r>
                      <a:r>
                        <a:rPr lang="ko-KR" altLang="en-US" sz="1000" b="0" i="0" u="none" strike="noStrike" dirty="0">
                          <a:solidFill>
                            <a:srgbClr val="000000"/>
                          </a:solidFill>
                          <a:effectLst/>
                          <a:latin typeface="맑은 고딕"/>
                        </a:rPr>
                        <a:t>경기대</a:t>
                      </a:r>
                      <a:r>
                        <a:rPr lang="en-US" altLang="ko-KR" sz="1000" b="0" i="0" u="none" strike="noStrike"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엄태영</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숭실대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장호준</a:t>
                      </a:r>
                      <a:r>
                        <a:rPr lang="en-US" altLang="ko-KR" sz="1000" b="0" i="0" u="none" strike="noStrike" spc="-150" dirty="0">
                          <a:solidFill>
                            <a:srgbClr val="000000"/>
                          </a:solidFill>
                          <a:effectLst/>
                          <a:latin typeface="맑은 고딕"/>
                        </a:rPr>
                        <a:t>(</a:t>
                      </a:r>
                      <a:r>
                        <a:rPr lang="ko-KR" altLang="en-US" sz="1000" b="0" i="0" u="none" strike="noStrike" spc="-150" dirty="0" err="1">
                          <a:solidFill>
                            <a:srgbClr val="000000"/>
                          </a:solidFill>
                          <a:effectLst/>
                          <a:latin typeface="맑은 고딕"/>
                        </a:rPr>
                        <a:t>서울과학종합대</a:t>
                      </a:r>
                      <a:r>
                        <a:rPr lang="en-US" altLang="ko-KR" sz="1000" b="0" i="0" u="none" strike="noStrike" spc="-15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엔흐</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금오공대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전인수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신경대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오미옥</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부산대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119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전태영</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오석영</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명지대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전흥주</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단국대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오재신</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한국국제대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정병무</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케이엔제이</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우영진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정석봉</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유민정</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춘천여성인력</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정성훈</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대구가톨릭대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윤지연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공주대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정성희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89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윤협상</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대구가톨릭대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정지철</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숭실대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이강문</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정현석</a:t>
                      </a:r>
                      <a:r>
                        <a:rPr lang="en-US" altLang="ko-KR" sz="1000" b="0" i="0" u="none" strike="noStrike" spc="-150" dirty="0">
                          <a:solidFill>
                            <a:srgbClr val="000000"/>
                          </a:solidFill>
                          <a:effectLst/>
                          <a:latin typeface="맑은 고딕"/>
                        </a:rPr>
                        <a:t>(</a:t>
                      </a:r>
                      <a:r>
                        <a:rPr lang="ko-KR" altLang="en-US" sz="1000" b="0" i="0" u="none" strike="noStrike" spc="-300" dirty="0">
                          <a:solidFill>
                            <a:srgbClr val="000000"/>
                          </a:solidFill>
                          <a:effectLst/>
                          <a:latin typeface="맑은 고딕"/>
                        </a:rPr>
                        <a:t>대구약령시</a:t>
                      </a:r>
                      <a:r>
                        <a:rPr lang="en-US" altLang="ko-KR" sz="1000" b="0" i="0" u="none" strike="noStrike" spc="-300" dirty="0">
                          <a:solidFill>
                            <a:srgbClr val="000000"/>
                          </a:solidFill>
                          <a:effectLst/>
                          <a:latin typeface="맑은 고딕"/>
                        </a:rPr>
                        <a:t>RIS</a:t>
                      </a:r>
                      <a:r>
                        <a:rPr lang="ko-KR" altLang="en-US" sz="1000" b="0" i="0" u="none" strike="noStrike" spc="-300" dirty="0">
                          <a:solidFill>
                            <a:srgbClr val="000000"/>
                          </a:solidFill>
                          <a:effectLst/>
                          <a:latin typeface="맑은 고딕"/>
                        </a:rPr>
                        <a:t>사업단</a:t>
                      </a:r>
                      <a:r>
                        <a:rPr lang="en-US" altLang="ko-KR" sz="1000" b="0" i="0" u="none" strike="noStrike" spc="-30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이광희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금오공대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정현욱</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이기동</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중부대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조경식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이남우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울산과학대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129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조부연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제주대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이도희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충남대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조성제</a:t>
                      </a:r>
                      <a:r>
                        <a:rPr lang="en-US" altLang="ko-KR" sz="1000" b="0" i="0" u="none" strike="noStrike" spc="-150" dirty="0">
                          <a:solidFill>
                            <a:srgbClr val="000000"/>
                          </a:solidFill>
                          <a:effectLst/>
                          <a:latin typeface="맑은 고딕"/>
                        </a:rPr>
                        <a:t>(BS</a:t>
                      </a:r>
                      <a:r>
                        <a:rPr lang="ko-KR" altLang="en-US" sz="1000" b="0" i="0" u="none" strike="noStrike" spc="-150" dirty="0">
                          <a:solidFill>
                            <a:srgbClr val="000000"/>
                          </a:solidFill>
                          <a:effectLst/>
                          <a:latin typeface="맑은 고딕"/>
                        </a:rPr>
                        <a:t>금융경영연구소</a:t>
                      </a:r>
                      <a:r>
                        <a:rPr lang="en-US" altLang="ko-KR" sz="1000" b="0" i="0" u="none" strike="noStrike" spc="-15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이병숙</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상명대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조영경</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경산</a:t>
                      </a:r>
                      <a:r>
                        <a:rPr lang="en-US" altLang="ko-KR" sz="1000" b="0" i="0" u="none" strike="noStrike">
                          <a:solidFill>
                            <a:srgbClr val="000000"/>
                          </a:solidFill>
                          <a:effectLst/>
                          <a:latin typeface="맑은 고딕"/>
                        </a:rPr>
                        <a:t>1</a:t>
                      </a:r>
                      <a:r>
                        <a:rPr lang="ko-KR" altLang="en-US" sz="1000" b="0" i="0" u="none" strike="noStrike">
                          <a:solidFill>
                            <a:srgbClr val="000000"/>
                          </a:solidFill>
                          <a:effectLst/>
                          <a:latin typeface="맑은 고딕"/>
                        </a:rPr>
                        <a:t>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이승환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구미대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조준희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목원대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이시활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주석배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덕성여대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이아영</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강원대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진태홍</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홍익대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99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이연희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최우석</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서경대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이영한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서울시립대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최재화</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단국대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이장형</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대구대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최종서</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부산대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이재강</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한정희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이재익</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경북대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139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한혜성</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한국외대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이종건</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중앙대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140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허광복</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동덕여대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이종구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경희대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141</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허준열</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영남대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이종찬</a:t>
                      </a:r>
                      <a:r>
                        <a:rPr lang="en-US" altLang="ko-KR" sz="1000" b="0" i="0" u="none" strike="noStrike" spc="-300" dirty="0">
                          <a:solidFill>
                            <a:srgbClr val="000000"/>
                          </a:solidFill>
                          <a:effectLst/>
                          <a:latin typeface="맑은 고딕"/>
                        </a:rPr>
                        <a:t>(</a:t>
                      </a:r>
                      <a:r>
                        <a:rPr lang="ko-KR" altLang="en-US" sz="1000" b="0" i="0" u="none" strike="noStrike" spc="-300" dirty="0">
                          <a:solidFill>
                            <a:srgbClr val="000000"/>
                          </a:solidFill>
                          <a:effectLst/>
                          <a:latin typeface="맑은 고딕"/>
                        </a:rPr>
                        <a:t>한국취업전문교육원</a:t>
                      </a:r>
                      <a:r>
                        <a:rPr lang="en-US" altLang="ko-KR" sz="1000" b="0" i="0" u="none" strike="noStrike" spc="-30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142</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홍경완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107</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이지우</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143</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홍유진</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계명대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108</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이지윤</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부산대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144</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황완희</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서울벤처대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109</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이진호</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한남대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a:solidFill>
                            <a:srgbClr val="000000"/>
                          </a:solidFill>
                          <a:effectLst/>
                          <a:latin typeface="맑은 고딕"/>
                        </a:rPr>
                        <a:t>145</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a:solidFill>
                            <a:srgbClr val="000000"/>
                          </a:solidFill>
                          <a:effectLst/>
                          <a:latin typeface="맑은 고딕"/>
                        </a:rPr>
                        <a:t>황진수</a:t>
                      </a:r>
                      <a:r>
                        <a:rPr lang="en-US" altLang="ko-KR" sz="1000" b="0" i="0" u="none" strike="noStrike">
                          <a:solidFill>
                            <a:srgbClr val="000000"/>
                          </a:solidFill>
                          <a:effectLst/>
                          <a:latin typeface="맑은 고딕"/>
                        </a:rPr>
                        <a:t>(</a:t>
                      </a:r>
                      <a:r>
                        <a:rPr lang="ko-KR" altLang="en-US" sz="1000" b="0" i="0" u="none" strike="noStrike">
                          <a:solidFill>
                            <a:srgbClr val="000000"/>
                          </a:solidFill>
                          <a:effectLst/>
                          <a:latin typeface="맑은 고딕"/>
                        </a:rPr>
                        <a:t>원광대</a:t>
                      </a:r>
                      <a:r>
                        <a:rPr lang="en-US" altLang="ko-KR" sz="1000" b="0" i="0" u="none" strike="noStrike">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r h="202548">
                <a:tc>
                  <a:txBody>
                    <a:bodyPr/>
                    <a:lstStyle/>
                    <a:p>
                      <a:pPr algn="ctr" fontAlgn="ctr"/>
                      <a:r>
                        <a:rPr lang="en-US" altLang="ko-KR" sz="1000" b="0" i="0" u="none" strike="noStrike">
                          <a:solidFill>
                            <a:srgbClr val="000000"/>
                          </a:solidFill>
                          <a:effectLst/>
                          <a:latin typeface="맑은 고딕"/>
                        </a:rPr>
                        <a:t>110</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ko-KR" altLang="en-US" sz="1000" b="0" i="0" u="none" strike="noStrike" dirty="0">
                          <a:solidFill>
                            <a:srgbClr val="000000"/>
                          </a:solidFill>
                          <a:effectLst/>
                          <a:latin typeface="맑은 고딕"/>
                        </a:rPr>
                        <a:t>이찬복</a:t>
                      </a:r>
                      <a:r>
                        <a:rPr lang="en-US" altLang="ko-KR" sz="1000" b="0" i="0" u="none" strike="noStrike" spc="-150" dirty="0">
                          <a:solidFill>
                            <a:srgbClr val="000000"/>
                          </a:solidFill>
                          <a:effectLst/>
                          <a:latin typeface="맑은 고딕"/>
                        </a:rPr>
                        <a:t>(</a:t>
                      </a:r>
                      <a:r>
                        <a:rPr lang="ko-KR" altLang="en-US" sz="1000" b="0" i="0" u="none" strike="noStrike" spc="-150" dirty="0">
                          <a:solidFill>
                            <a:srgbClr val="000000"/>
                          </a:solidFill>
                          <a:effectLst/>
                          <a:latin typeface="맑은 고딕"/>
                        </a:rPr>
                        <a:t>도로교통연구원</a:t>
                      </a:r>
                      <a:r>
                        <a:rPr lang="en-US" altLang="ko-KR" sz="1000" b="0" i="0" u="none" strike="noStrike" spc="-150" dirty="0">
                          <a:solidFill>
                            <a:srgbClr val="000000"/>
                          </a:solidFill>
                          <a:effectLst/>
                          <a:latin typeface="맑은 고딕"/>
                        </a:rPr>
                        <a:t>)</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altLang="ko-KR" sz="1000" b="0" i="0" u="none" strike="noStrike" dirty="0">
                          <a:solidFill>
                            <a:srgbClr val="000000"/>
                          </a:solidFill>
                          <a:effectLst/>
                          <a:latin typeface="맑은 고딕"/>
                        </a:rPr>
                        <a:t>146</a:t>
                      </a: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c>
                  <a:txBody>
                    <a:bodyPr/>
                    <a:lstStyle/>
                    <a:p>
                      <a:pPr algn="ctr" fontAlgn="ctr"/>
                      <a:r>
                        <a:rPr lang="en-US" sz="1000" b="0" i="0" u="none" strike="noStrike" dirty="0">
                          <a:solidFill>
                            <a:srgbClr val="000000"/>
                          </a:solidFill>
                          <a:effectLst/>
                          <a:latin typeface="맑은 고딕"/>
                        </a:rPr>
                        <a:t>Mali </a:t>
                      </a:r>
                      <a:r>
                        <a:rPr lang="en-US" sz="1000" b="0" i="0" u="none" strike="noStrike" dirty="0" err="1">
                          <a:solidFill>
                            <a:srgbClr val="000000"/>
                          </a:solidFill>
                          <a:effectLst/>
                          <a:latin typeface="맑은 고딕"/>
                        </a:rPr>
                        <a:t>Dafydd</a:t>
                      </a:r>
                      <a:endParaRPr lang="en-US" sz="1000" b="0" i="0" u="none" strike="noStrike" dirty="0">
                        <a:solidFill>
                          <a:srgbClr val="000000"/>
                        </a:solidFill>
                        <a:effectLst/>
                        <a:latin typeface="맑은 고딕"/>
                      </a:endParaRPr>
                    </a:p>
                  </a:txBody>
                  <a:tcPr marL="9525" marR="9525" marT="9525" marB="0" anchor="ctr">
                    <a:lnL w="28575" cap="flat" cmpd="sng" algn="ctr">
                      <a:solidFill>
                        <a:schemeClr val="accent1">
                          <a:lumMod val="40000"/>
                          <a:lumOff val="60000"/>
                        </a:schemeClr>
                      </a:solidFill>
                      <a:prstDash val="solid"/>
                      <a:round/>
                      <a:headEnd type="none" w="med" len="med"/>
                      <a:tailEnd type="none" w="med" len="med"/>
                    </a:lnL>
                    <a:lnR w="28575" cap="flat" cmpd="sng" algn="ctr">
                      <a:solidFill>
                        <a:schemeClr val="accent1">
                          <a:lumMod val="40000"/>
                          <a:lumOff val="60000"/>
                        </a:schemeClr>
                      </a:solidFill>
                      <a:prstDash val="solid"/>
                      <a:round/>
                      <a:headEnd type="none" w="med" len="med"/>
                      <a:tailEnd type="none" w="med" len="med"/>
                    </a:lnR>
                    <a:lnT w="28575" cap="flat" cmpd="sng" algn="ctr">
                      <a:solidFill>
                        <a:schemeClr val="accent1">
                          <a:lumMod val="40000"/>
                          <a:lumOff val="60000"/>
                        </a:schemeClr>
                      </a:solidFill>
                      <a:prstDash val="solid"/>
                      <a:round/>
                      <a:headEnd type="none" w="med" len="med"/>
                      <a:tailEnd type="none" w="med" len="med"/>
                    </a:lnT>
                    <a:lnB w="28575" cap="flat" cmpd="sng" algn="ctr">
                      <a:solidFill>
                        <a:schemeClr val="accent1">
                          <a:lumMod val="40000"/>
                          <a:lumOff val="60000"/>
                        </a:schemeClr>
                      </a:solidFill>
                      <a:prstDash val="solid"/>
                      <a:round/>
                      <a:headEnd type="none" w="med" len="med"/>
                      <a:tailEnd type="none" w="med" len="med"/>
                    </a:lnB>
                    <a:noFill/>
                  </a:tcPr>
                </a:tc>
              </a:tr>
            </a:tbl>
          </a:graphicData>
        </a:graphic>
      </p:graphicFrame>
      <p:sp>
        <p:nvSpPr>
          <p:cNvPr id="7" name="직사각형 6"/>
          <p:cNvSpPr/>
          <p:nvPr/>
        </p:nvSpPr>
        <p:spPr>
          <a:xfrm>
            <a:off x="189461" y="1188866"/>
            <a:ext cx="2712552" cy="307750"/>
          </a:xfrm>
          <a:prstGeom prst="rect">
            <a:avLst/>
          </a:prstGeom>
        </p:spPr>
        <p:txBody>
          <a:bodyPr wrap="none" lIns="91415" tIns="45707" rIns="91415" bIns="45707">
            <a:spAutoFit/>
          </a:bodyPr>
          <a:lstStyle/>
          <a:p>
            <a:r>
              <a:rPr lang="ko-KR" altLang="en-US" sz="1400" b="1" dirty="0" smtClean="0"/>
              <a:t>연회비 납부자</a:t>
            </a:r>
            <a:r>
              <a:rPr lang="en-US" altLang="ko-KR" sz="1400" b="1" dirty="0" smtClean="0"/>
              <a:t>(10</a:t>
            </a:r>
            <a:r>
              <a:rPr lang="ko-KR" altLang="en-US" sz="1400" b="1" dirty="0" smtClean="0"/>
              <a:t>월 </a:t>
            </a:r>
            <a:r>
              <a:rPr lang="en-US" altLang="ko-KR" sz="1400" b="1" dirty="0" smtClean="0"/>
              <a:t>16</a:t>
            </a:r>
            <a:r>
              <a:rPr lang="ko-KR" altLang="en-US" sz="1400" b="1" dirty="0" smtClean="0"/>
              <a:t>일 기준</a:t>
            </a:r>
            <a:r>
              <a:rPr lang="en-US" altLang="ko-KR" sz="1400" b="1" dirty="0" smtClean="0"/>
              <a:t>)</a:t>
            </a:r>
            <a:endParaRPr lang="ko-KR" altLang="en-US" sz="1400" b="1" dirty="0"/>
          </a:p>
        </p:txBody>
      </p:sp>
      <p:pic>
        <p:nvPicPr>
          <p:cNvPr id="9"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슬라이드 번호 개체 틀 9"/>
          <p:cNvSpPr>
            <a:spLocks noGrp="1"/>
          </p:cNvSpPr>
          <p:nvPr>
            <p:ph type="sldNum" sz="quarter" idx="12"/>
          </p:nvPr>
        </p:nvSpPr>
        <p:spPr/>
        <p:txBody>
          <a:bodyPr/>
          <a:lstStyle/>
          <a:p>
            <a:fld id="{84A5A0CE-9E8F-4518-A53B-FECD1FF9E382}" type="slidenum">
              <a:rPr lang="ko-KR" altLang="en-US" smtClean="0"/>
              <a:t>18</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a:off x="-2023" y="38461"/>
            <a:ext cx="5471473" cy="566177"/>
            <a:chOff x="10470" y="4408542"/>
            <a:chExt cx="5358595" cy="522625"/>
          </a:xfrm>
        </p:grpSpPr>
        <p:sp>
          <p:nvSpPr>
            <p:cNvPr id="3" name="직사각형 2"/>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p:nvSpPr>
          <p:spPr>
            <a:xfrm>
              <a:off x="10470" y="4408542"/>
              <a:ext cx="5358595" cy="426152"/>
            </a:xfrm>
            <a:prstGeom prst="rect">
              <a:avLst/>
            </a:prstGeom>
            <a:noFill/>
          </p:spPr>
          <p:txBody>
            <a:bodyPr wrap="square">
              <a:spAutoFit/>
            </a:bodyPr>
            <a:lstStyle/>
            <a:p>
              <a:r>
                <a:rPr lang="en-US" altLang="ko-KR" sz="2400" b="1" dirty="0" smtClean="0">
                  <a:solidFill>
                    <a:srgbClr val="002060"/>
                  </a:solidFill>
                </a:rPr>
                <a:t>2014</a:t>
              </a:r>
              <a:r>
                <a:rPr lang="ko-KR" altLang="en-US" sz="2400" b="1" dirty="0" smtClean="0">
                  <a:solidFill>
                    <a:srgbClr val="002060"/>
                  </a:solidFill>
                </a:rPr>
                <a:t>년도 정기총회 및 시상식순</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sp>
        <p:nvSpPr>
          <p:cNvPr id="5" name="직사각형 4"/>
          <p:cNvSpPr/>
          <p:nvPr/>
        </p:nvSpPr>
        <p:spPr>
          <a:xfrm>
            <a:off x="404664" y="1014143"/>
            <a:ext cx="5832648" cy="8125301"/>
          </a:xfrm>
          <a:prstGeom prst="rect">
            <a:avLst/>
          </a:prstGeom>
        </p:spPr>
        <p:txBody>
          <a:bodyPr wrap="square">
            <a:spAutoFit/>
          </a:bodyPr>
          <a:lstStyle/>
          <a:p>
            <a:pPr>
              <a:lnSpc>
                <a:spcPct val="150000"/>
              </a:lnSpc>
            </a:pPr>
            <a:r>
              <a:rPr lang="ko-KR" altLang="en-US" sz="1600" b="1" dirty="0"/>
              <a:t>일 시 </a:t>
            </a:r>
            <a:r>
              <a:rPr lang="en-US" altLang="ko-KR" sz="1600" b="1" dirty="0"/>
              <a:t>: 2014</a:t>
            </a:r>
            <a:r>
              <a:rPr lang="ko-KR" altLang="en-US" sz="1600" b="1" dirty="0"/>
              <a:t>년 </a:t>
            </a:r>
            <a:r>
              <a:rPr lang="en-US" altLang="ko-KR" sz="1600" b="1" dirty="0" smtClean="0"/>
              <a:t>10</a:t>
            </a:r>
            <a:r>
              <a:rPr lang="ko-KR" altLang="en-US" sz="1600" b="1" dirty="0" smtClean="0"/>
              <a:t>월 </a:t>
            </a:r>
            <a:r>
              <a:rPr lang="en-US" altLang="ko-KR" sz="1600" b="1" dirty="0" smtClean="0"/>
              <a:t>25</a:t>
            </a:r>
            <a:r>
              <a:rPr lang="ko-KR" altLang="en-US" sz="1600" b="1" dirty="0" smtClean="0"/>
              <a:t>일</a:t>
            </a:r>
            <a:r>
              <a:rPr lang="en-US" altLang="ko-KR" sz="1600" b="1" dirty="0" smtClean="0"/>
              <a:t>(</a:t>
            </a:r>
            <a:r>
              <a:rPr lang="ko-KR" altLang="en-US" sz="1600" b="1" dirty="0"/>
              <a:t>토</a:t>
            </a:r>
            <a:r>
              <a:rPr lang="en-US" altLang="ko-KR" sz="1600" b="1" dirty="0"/>
              <a:t>) </a:t>
            </a:r>
            <a:r>
              <a:rPr lang="en-US" altLang="ko-KR" sz="1600" b="1" dirty="0" smtClean="0"/>
              <a:t>18:00~20:00</a:t>
            </a:r>
          </a:p>
          <a:p>
            <a:pPr>
              <a:lnSpc>
                <a:spcPct val="150000"/>
              </a:lnSpc>
            </a:pPr>
            <a:endParaRPr lang="en-US" altLang="ko-KR" sz="1000" b="1" dirty="0" smtClean="0"/>
          </a:p>
          <a:p>
            <a:pPr>
              <a:lnSpc>
                <a:spcPct val="150000"/>
              </a:lnSpc>
            </a:pPr>
            <a:r>
              <a:rPr lang="ko-KR" altLang="en-US" sz="1600" b="1" dirty="0" smtClean="0"/>
              <a:t>장 </a:t>
            </a:r>
            <a:r>
              <a:rPr lang="ko-KR" altLang="en-US" sz="1600" b="1" dirty="0"/>
              <a:t>소 </a:t>
            </a:r>
            <a:r>
              <a:rPr lang="en-US" altLang="ko-KR" sz="1600" b="1" dirty="0"/>
              <a:t>: </a:t>
            </a:r>
            <a:r>
              <a:rPr lang="ko-KR" altLang="en-US" sz="1600" b="1" dirty="0"/>
              <a:t>영남대학교 천마아트센터 </a:t>
            </a:r>
            <a:r>
              <a:rPr lang="en-US" altLang="ko-KR" sz="1600" b="1" dirty="0"/>
              <a:t>3</a:t>
            </a:r>
            <a:r>
              <a:rPr lang="ko-KR" altLang="en-US" sz="1600" b="1" dirty="0"/>
              <a:t>층</a:t>
            </a:r>
            <a:r>
              <a:rPr lang="en-US" altLang="ko-KR" sz="1600" b="1" dirty="0"/>
              <a:t>(</a:t>
            </a:r>
            <a:r>
              <a:rPr lang="ko-KR" altLang="en-US" sz="1600" b="1" dirty="0" err="1"/>
              <a:t>컨벤션홀</a:t>
            </a:r>
            <a:r>
              <a:rPr lang="en-US" altLang="ko-KR" sz="1600" b="1" dirty="0" smtClean="0"/>
              <a:t>)</a:t>
            </a:r>
          </a:p>
          <a:p>
            <a:pPr>
              <a:lnSpc>
                <a:spcPct val="150000"/>
              </a:lnSpc>
            </a:pPr>
            <a:endParaRPr lang="en-US" altLang="ko-KR" sz="1000" b="1" dirty="0" smtClean="0"/>
          </a:p>
          <a:p>
            <a:pPr>
              <a:lnSpc>
                <a:spcPct val="150000"/>
              </a:lnSpc>
            </a:pPr>
            <a:endParaRPr lang="en-US" altLang="ko-KR" sz="300" b="1" dirty="0" smtClean="0"/>
          </a:p>
          <a:p>
            <a:pPr>
              <a:lnSpc>
                <a:spcPct val="150000"/>
              </a:lnSpc>
            </a:pPr>
            <a:r>
              <a:rPr lang="ko-KR" altLang="en-US" sz="1400" b="1" dirty="0" smtClean="0"/>
              <a:t>▶ 개회사</a:t>
            </a:r>
            <a:r>
              <a:rPr lang="en-US" altLang="ko-KR" sz="1400" b="1" dirty="0" smtClean="0"/>
              <a:t> </a:t>
            </a:r>
            <a:r>
              <a:rPr lang="ko-KR" altLang="en-US" sz="1400" b="1" dirty="0" smtClean="0"/>
              <a:t>및 국민의례                      </a:t>
            </a:r>
            <a:endParaRPr lang="en-US" altLang="ko-KR" sz="1400" b="1" dirty="0" smtClean="0"/>
          </a:p>
          <a:p>
            <a:pPr>
              <a:lnSpc>
                <a:spcPct val="150000"/>
              </a:lnSpc>
            </a:pPr>
            <a:r>
              <a:rPr lang="ko-KR" altLang="en-US" sz="1400" b="1" dirty="0" smtClean="0"/>
              <a:t>▶ 학회장 인사말</a:t>
            </a:r>
            <a:endParaRPr lang="en-US" altLang="ko-KR" sz="1400" b="1" dirty="0" smtClean="0"/>
          </a:p>
          <a:p>
            <a:pPr>
              <a:lnSpc>
                <a:spcPct val="150000"/>
              </a:lnSpc>
            </a:pPr>
            <a:r>
              <a:rPr lang="ko-KR" altLang="en-US" sz="1400" b="1" dirty="0" smtClean="0"/>
              <a:t>▶ </a:t>
            </a:r>
            <a:r>
              <a:rPr lang="ko-KR" altLang="en-US" sz="1400" b="1" dirty="0" smtClean="0">
                <a:latin typeface="나눔고딕 ExtraBold" pitchFamily="50" charset="-127"/>
                <a:ea typeface="나눔고딕 ExtraBold" pitchFamily="50" charset="-127"/>
              </a:rPr>
              <a:t>日本</a:t>
            </a:r>
            <a:r>
              <a:rPr lang="ko-KR" altLang="en-US" sz="1400" b="1" dirty="0" smtClean="0"/>
              <a:t>매니지먼트학회장 특별축사</a:t>
            </a:r>
            <a:endParaRPr lang="en-US" altLang="ko-KR" sz="1400" b="1" dirty="0" smtClean="0"/>
          </a:p>
          <a:p>
            <a:pPr>
              <a:lnSpc>
                <a:spcPct val="150000"/>
              </a:lnSpc>
            </a:pPr>
            <a:r>
              <a:rPr lang="en-US" altLang="ko-KR" sz="1400" b="1" dirty="0"/>
              <a:t> </a:t>
            </a:r>
            <a:r>
              <a:rPr lang="en-US" altLang="ko-KR" sz="1400" b="1" dirty="0" smtClean="0"/>
              <a:t>         </a:t>
            </a:r>
          </a:p>
          <a:p>
            <a:pPr>
              <a:lnSpc>
                <a:spcPct val="150000"/>
              </a:lnSpc>
            </a:pPr>
            <a:endParaRPr lang="en-US" altLang="ko-KR" sz="800" b="1" dirty="0" smtClean="0"/>
          </a:p>
          <a:p>
            <a:pPr>
              <a:lnSpc>
                <a:spcPct val="150000"/>
              </a:lnSpc>
            </a:pPr>
            <a:r>
              <a:rPr lang="ko-KR" altLang="en-US" sz="1400" b="1" dirty="0" smtClean="0"/>
              <a:t>▶ 우수논문상</a:t>
            </a:r>
            <a:r>
              <a:rPr lang="en-US" altLang="ko-KR" sz="1400" b="1" dirty="0"/>
              <a:t>/</a:t>
            </a:r>
            <a:r>
              <a:rPr lang="ko-KR" altLang="en-US" sz="1400" b="1" dirty="0"/>
              <a:t>우수논문발표상 시상식</a:t>
            </a:r>
            <a:endParaRPr lang="en-US" altLang="ko-KR" sz="1400" b="1" dirty="0"/>
          </a:p>
          <a:p>
            <a:pPr>
              <a:lnSpc>
                <a:spcPct val="150000"/>
              </a:lnSpc>
            </a:pPr>
            <a:r>
              <a:rPr lang="ko-KR" altLang="en-US" sz="1400" b="1" dirty="0"/>
              <a:t>▶ 총회</a:t>
            </a:r>
            <a:endParaRPr lang="en-US" altLang="ko-KR" sz="1400" b="1" dirty="0" smtClean="0"/>
          </a:p>
          <a:p>
            <a:pPr>
              <a:lnSpc>
                <a:spcPct val="150000"/>
              </a:lnSpc>
            </a:pPr>
            <a:r>
              <a:rPr lang="en-US" altLang="ko-KR" sz="1200" b="1" dirty="0" smtClean="0"/>
              <a:t>   1)</a:t>
            </a:r>
            <a:r>
              <a:rPr lang="ko-KR" altLang="en-US" sz="1200" b="1" dirty="0" smtClean="0"/>
              <a:t> 주요업무보고</a:t>
            </a:r>
            <a:endParaRPr lang="en-US" altLang="ko-KR" sz="1200" b="1" dirty="0" smtClean="0"/>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1) </a:t>
            </a:r>
            <a:r>
              <a:rPr lang="ko-KR" altLang="en-US" sz="1050" b="1" kern="0" dirty="0">
                <a:solidFill>
                  <a:srgbClr val="000000"/>
                </a:solidFill>
              </a:rPr>
              <a:t>제</a:t>
            </a:r>
            <a:r>
              <a:rPr lang="en-US" altLang="ko-KR" sz="1050" b="1" kern="0" dirty="0">
                <a:solidFill>
                  <a:srgbClr val="000000"/>
                </a:solidFill>
              </a:rPr>
              <a:t>1</a:t>
            </a:r>
            <a:r>
              <a:rPr lang="ko-KR" altLang="en-US" sz="1050" b="1" kern="0" dirty="0">
                <a:solidFill>
                  <a:srgbClr val="000000"/>
                </a:solidFill>
              </a:rPr>
              <a:t>차 회장단회의 개최</a:t>
            </a:r>
            <a:endParaRPr lang="ko-KR" altLang="en-US" sz="1050" kern="0" dirty="0">
              <a:solidFill>
                <a:srgbClr val="000000"/>
              </a:solidFill>
            </a:endParaRPr>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2) </a:t>
            </a:r>
            <a:r>
              <a:rPr lang="ko-KR" altLang="en-US" sz="1050" b="1" kern="0" dirty="0">
                <a:solidFill>
                  <a:srgbClr val="000000"/>
                </a:solidFill>
              </a:rPr>
              <a:t>임원연수회 및 </a:t>
            </a:r>
            <a:r>
              <a:rPr lang="ko-KR" altLang="en-US" sz="1050" b="1" kern="0" dirty="0" smtClean="0">
                <a:solidFill>
                  <a:srgbClr val="000000"/>
                </a:solidFill>
              </a:rPr>
              <a:t>춘계국제학술대회 </a:t>
            </a:r>
            <a:r>
              <a:rPr lang="ko-KR" altLang="en-US" sz="1050" b="1" kern="0" dirty="0">
                <a:solidFill>
                  <a:srgbClr val="000000"/>
                </a:solidFill>
              </a:rPr>
              <a:t>개최</a:t>
            </a:r>
            <a:endParaRPr lang="ko-KR" altLang="en-US" sz="1050" kern="0" dirty="0">
              <a:solidFill>
                <a:srgbClr val="000000"/>
              </a:solidFill>
            </a:endParaRPr>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3) </a:t>
            </a:r>
            <a:r>
              <a:rPr lang="ko-KR" altLang="en-US" sz="1050" b="1" kern="0" dirty="0">
                <a:solidFill>
                  <a:srgbClr val="000000"/>
                </a:solidFill>
              </a:rPr>
              <a:t>일본매니지먼트학회 참가</a:t>
            </a:r>
            <a:endParaRPr lang="ko-KR" altLang="en-US" sz="1050" kern="0" dirty="0">
              <a:solidFill>
                <a:srgbClr val="000000"/>
              </a:solidFill>
            </a:endParaRPr>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4) </a:t>
            </a:r>
            <a:r>
              <a:rPr lang="ko-KR" altLang="en-US" sz="1050" b="1" kern="0" dirty="0">
                <a:solidFill>
                  <a:srgbClr val="000000"/>
                </a:solidFill>
              </a:rPr>
              <a:t>한국연구재단 </a:t>
            </a:r>
            <a:r>
              <a:rPr lang="en-US" altLang="ko-KR" sz="1050" b="1" kern="0" spc="-150" dirty="0">
                <a:solidFill>
                  <a:srgbClr val="000000"/>
                </a:solidFill>
              </a:rPr>
              <a:t>2014</a:t>
            </a:r>
            <a:r>
              <a:rPr lang="ko-KR" altLang="en-US" sz="1050" b="1" kern="0" spc="-150" dirty="0">
                <a:solidFill>
                  <a:srgbClr val="000000"/>
                </a:solidFill>
              </a:rPr>
              <a:t>년</a:t>
            </a:r>
            <a:r>
              <a:rPr lang="ko-KR" altLang="en-US" sz="1050" b="1" kern="0" dirty="0">
                <a:solidFill>
                  <a:srgbClr val="000000"/>
                </a:solidFill>
              </a:rPr>
              <a:t> </a:t>
            </a:r>
            <a:r>
              <a:rPr lang="ko-KR" altLang="en-US" sz="1050" b="1" kern="0" dirty="0" smtClean="0">
                <a:solidFill>
                  <a:srgbClr val="000000"/>
                </a:solidFill>
              </a:rPr>
              <a:t>학술대회개최 지원사업 </a:t>
            </a:r>
            <a:r>
              <a:rPr lang="ko-KR" altLang="en-US" sz="1050" b="1" kern="0" dirty="0">
                <a:solidFill>
                  <a:srgbClr val="000000"/>
                </a:solidFill>
              </a:rPr>
              <a:t>선정</a:t>
            </a:r>
            <a:endParaRPr lang="ko-KR" altLang="en-US" sz="1050" kern="0" dirty="0">
              <a:solidFill>
                <a:srgbClr val="000000"/>
              </a:solidFill>
            </a:endParaRPr>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5) </a:t>
            </a:r>
            <a:r>
              <a:rPr lang="ko-KR" altLang="en-US" sz="1050" b="1" kern="0" dirty="0">
                <a:solidFill>
                  <a:srgbClr val="000000"/>
                </a:solidFill>
              </a:rPr>
              <a:t>하계임원연수회 개최</a:t>
            </a:r>
            <a:endParaRPr lang="ko-KR" altLang="en-US" sz="1050" kern="0" dirty="0">
              <a:solidFill>
                <a:srgbClr val="000000"/>
              </a:solidFill>
            </a:endParaRPr>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6) </a:t>
            </a:r>
            <a:r>
              <a:rPr lang="ko-KR" altLang="en-US" sz="1050" b="1" kern="0" dirty="0">
                <a:solidFill>
                  <a:srgbClr val="000000"/>
                </a:solidFill>
              </a:rPr>
              <a:t>일본 상업교육학회 참가</a:t>
            </a:r>
            <a:endParaRPr lang="ko-KR" altLang="en-US" sz="1050" kern="0" dirty="0">
              <a:solidFill>
                <a:srgbClr val="000000"/>
              </a:solidFill>
            </a:endParaRPr>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7) </a:t>
            </a:r>
            <a:r>
              <a:rPr lang="en-US" altLang="ko-KR" sz="1050" b="1" kern="0" spc="-10" dirty="0">
                <a:solidFill>
                  <a:srgbClr val="000000"/>
                </a:solidFill>
              </a:rPr>
              <a:t>2014</a:t>
            </a:r>
            <a:r>
              <a:rPr lang="ko-KR" altLang="en-US" sz="1050" b="1" kern="0" spc="-10" dirty="0">
                <a:solidFill>
                  <a:srgbClr val="000000"/>
                </a:solidFill>
              </a:rPr>
              <a:t>년도 한국연구재단 </a:t>
            </a:r>
            <a:r>
              <a:rPr lang="en-US" altLang="ko-KR" sz="1050" b="1" kern="0" spc="-10" dirty="0">
                <a:solidFill>
                  <a:srgbClr val="000000"/>
                </a:solidFill>
              </a:rPr>
              <a:t>JAMS2.0 </a:t>
            </a:r>
            <a:r>
              <a:rPr lang="ko-KR" altLang="en-US" sz="1050" b="1" kern="0" spc="-10" dirty="0" smtClean="0">
                <a:solidFill>
                  <a:srgbClr val="000000"/>
                </a:solidFill>
              </a:rPr>
              <a:t>보급대상 </a:t>
            </a:r>
            <a:r>
              <a:rPr lang="ko-KR" altLang="en-US" sz="1050" b="1" kern="0" spc="-10" dirty="0">
                <a:solidFill>
                  <a:srgbClr val="000000"/>
                </a:solidFill>
              </a:rPr>
              <a:t>학회 </a:t>
            </a:r>
            <a:r>
              <a:rPr lang="ko-KR" altLang="en-US" sz="1050" b="1" kern="0" spc="-10" dirty="0" smtClean="0">
                <a:solidFill>
                  <a:srgbClr val="000000"/>
                </a:solidFill>
              </a:rPr>
              <a:t>선정 </a:t>
            </a:r>
            <a:r>
              <a:rPr lang="ko-KR" altLang="en-US" sz="1050" b="1" kern="0" spc="-10" dirty="0">
                <a:solidFill>
                  <a:srgbClr val="000000"/>
                </a:solidFill>
              </a:rPr>
              <a:t>및 홈페이지 개편 작업</a:t>
            </a:r>
            <a:endParaRPr lang="ko-KR" altLang="en-US" sz="1050" kern="0" dirty="0">
              <a:solidFill>
                <a:srgbClr val="000000"/>
              </a:solidFill>
            </a:endParaRPr>
          </a:p>
          <a:p>
            <a:pPr indent="127000" algn="just" fontAlgn="base" latinLnBrk="0">
              <a:lnSpc>
                <a:spcPct val="150000"/>
              </a:lnSpc>
            </a:pPr>
            <a:r>
              <a:rPr lang="en-US" altLang="ko-KR" sz="1050" b="1" kern="0" dirty="0" smtClean="0">
                <a:solidFill>
                  <a:srgbClr val="000000"/>
                </a:solidFill>
              </a:rPr>
              <a:t>   (</a:t>
            </a:r>
            <a:r>
              <a:rPr lang="en-US" altLang="ko-KR" sz="1050" b="1" kern="0" dirty="0">
                <a:solidFill>
                  <a:srgbClr val="000000"/>
                </a:solidFill>
              </a:rPr>
              <a:t>8) </a:t>
            </a:r>
            <a:r>
              <a:rPr lang="ko-KR" altLang="en-US" sz="1050" b="1" kern="0" dirty="0">
                <a:solidFill>
                  <a:srgbClr val="000000"/>
                </a:solidFill>
              </a:rPr>
              <a:t>학술연구재단 </a:t>
            </a:r>
            <a:r>
              <a:rPr lang="en-US" altLang="ko-KR" sz="1050" b="1" kern="0" dirty="0">
                <a:solidFill>
                  <a:srgbClr val="000000"/>
                </a:solidFill>
              </a:rPr>
              <a:t>2014</a:t>
            </a:r>
            <a:r>
              <a:rPr lang="ko-KR" altLang="en-US" sz="1050" b="1" kern="0" dirty="0">
                <a:solidFill>
                  <a:srgbClr val="000000"/>
                </a:solidFill>
              </a:rPr>
              <a:t>년도 학술지 </a:t>
            </a:r>
            <a:r>
              <a:rPr lang="ko-KR" altLang="en-US" sz="1050" b="1" kern="0" dirty="0" smtClean="0">
                <a:solidFill>
                  <a:srgbClr val="000000"/>
                </a:solidFill>
              </a:rPr>
              <a:t>지원사업 신청서 제출</a:t>
            </a:r>
            <a:endParaRPr lang="en-US" altLang="ko-KR" sz="1050" b="1" kern="0" dirty="0" smtClean="0">
              <a:solidFill>
                <a:srgbClr val="000000"/>
              </a:solidFill>
            </a:endParaRPr>
          </a:p>
          <a:p>
            <a:pPr indent="127000" algn="just" fontAlgn="base" latinLnBrk="0">
              <a:lnSpc>
                <a:spcPct val="150000"/>
              </a:lnSpc>
            </a:pPr>
            <a:r>
              <a:rPr lang="en-US" altLang="ko-KR" sz="1050" b="1" kern="0" dirty="0" smtClean="0">
                <a:solidFill>
                  <a:srgbClr val="000000"/>
                </a:solidFill>
              </a:rPr>
              <a:t>   (9) </a:t>
            </a:r>
            <a:r>
              <a:rPr lang="ko-KR" altLang="en-US" sz="1050" b="1" kern="0" dirty="0" smtClean="0">
                <a:solidFill>
                  <a:srgbClr val="000000"/>
                </a:solidFill>
              </a:rPr>
              <a:t>제</a:t>
            </a:r>
            <a:r>
              <a:rPr lang="en-US" altLang="ko-KR" sz="1050" b="1" kern="0" dirty="0" smtClean="0">
                <a:solidFill>
                  <a:srgbClr val="000000"/>
                </a:solidFill>
              </a:rPr>
              <a:t>2</a:t>
            </a:r>
            <a:r>
              <a:rPr lang="ko-KR" altLang="en-US" sz="1050" b="1" kern="0" dirty="0" smtClean="0">
                <a:solidFill>
                  <a:srgbClr val="000000"/>
                </a:solidFill>
              </a:rPr>
              <a:t>차 회장단회의 개최</a:t>
            </a:r>
            <a:endParaRPr lang="en-US" altLang="ko-KR" sz="1050" b="1" kern="0" dirty="0" smtClean="0">
              <a:solidFill>
                <a:srgbClr val="000000"/>
              </a:solidFill>
            </a:endParaRPr>
          </a:p>
          <a:p>
            <a:pPr indent="127000" algn="just" fontAlgn="base" latinLnBrk="0">
              <a:lnSpc>
                <a:spcPct val="150000"/>
              </a:lnSpc>
            </a:pPr>
            <a:r>
              <a:rPr lang="en-US" altLang="ko-KR" sz="1050" b="1" kern="0" dirty="0" smtClean="0">
                <a:solidFill>
                  <a:srgbClr val="000000"/>
                </a:solidFill>
              </a:rPr>
              <a:t>   (10)  </a:t>
            </a:r>
            <a:r>
              <a:rPr lang="ko-KR" altLang="en-US" sz="1050" b="1" kern="0" dirty="0" smtClean="0">
                <a:solidFill>
                  <a:srgbClr val="000000"/>
                </a:solidFill>
              </a:rPr>
              <a:t>기타</a:t>
            </a:r>
            <a:endParaRPr lang="ko-KR" altLang="en-US" sz="700" kern="0" dirty="0">
              <a:solidFill>
                <a:srgbClr val="000000"/>
              </a:solidFill>
            </a:endParaRPr>
          </a:p>
          <a:p>
            <a:pPr>
              <a:lnSpc>
                <a:spcPct val="150000"/>
              </a:lnSpc>
            </a:pPr>
            <a:r>
              <a:rPr lang="en-US" altLang="ko-KR" sz="1200" b="1" dirty="0" smtClean="0"/>
              <a:t>   2)</a:t>
            </a:r>
            <a:r>
              <a:rPr lang="ko-KR" altLang="en-US" sz="1200" b="1" dirty="0" smtClean="0"/>
              <a:t> 차기 수석부회장 추인</a:t>
            </a:r>
            <a:endParaRPr lang="en-US" altLang="ko-KR" sz="1200" b="1" dirty="0" smtClean="0"/>
          </a:p>
          <a:p>
            <a:pPr>
              <a:lnSpc>
                <a:spcPct val="150000"/>
              </a:lnSpc>
            </a:pPr>
            <a:r>
              <a:rPr lang="en-US" altLang="ko-KR" sz="1200" b="1" dirty="0" smtClean="0"/>
              <a:t>   3)</a:t>
            </a:r>
            <a:r>
              <a:rPr lang="ko-KR" altLang="en-US" sz="1200" b="1" dirty="0" smtClean="0"/>
              <a:t> </a:t>
            </a:r>
            <a:r>
              <a:rPr lang="ko-KR" altLang="en-US" sz="1200" b="1" dirty="0" err="1" smtClean="0"/>
              <a:t>차기회장</a:t>
            </a:r>
            <a:r>
              <a:rPr lang="ko-KR" altLang="en-US" sz="1200" b="1" dirty="0" smtClean="0"/>
              <a:t> 인사</a:t>
            </a:r>
            <a:endParaRPr lang="en-US" altLang="ko-KR" sz="1400" b="1" dirty="0" smtClean="0"/>
          </a:p>
          <a:p>
            <a:pPr>
              <a:lnSpc>
                <a:spcPct val="150000"/>
              </a:lnSpc>
            </a:pPr>
            <a:endParaRPr lang="en-US" altLang="ko-KR" sz="1200" b="1" dirty="0" smtClean="0"/>
          </a:p>
          <a:p>
            <a:pPr>
              <a:lnSpc>
                <a:spcPct val="150000"/>
              </a:lnSpc>
            </a:pPr>
            <a:r>
              <a:rPr lang="ko-KR" altLang="en-US" sz="1400" b="1" dirty="0" smtClean="0"/>
              <a:t>▶ </a:t>
            </a:r>
            <a:r>
              <a:rPr lang="ko-KR" altLang="en-US" sz="1400" b="1" dirty="0"/>
              <a:t>경영대상 시상식 </a:t>
            </a:r>
            <a:r>
              <a:rPr lang="en-US" altLang="ko-KR" sz="1400" b="1" dirty="0"/>
              <a:t>: </a:t>
            </a:r>
            <a:r>
              <a:rPr lang="ko-KR" altLang="en-US" sz="1400" b="1" dirty="0"/>
              <a:t>지속가능경영대상 한국조폐공사 사장 </a:t>
            </a:r>
            <a:r>
              <a:rPr lang="ko-KR" altLang="en-US" sz="1400" b="1" dirty="0" err="1"/>
              <a:t>김화동</a:t>
            </a:r>
            <a:endParaRPr lang="en-US" altLang="ko-KR" sz="1400" b="1" dirty="0"/>
          </a:p>
          <a:p>
            <a:pPr lvl="0" indent="127000" algn="just" fontAlgn="base" latinLnBrk="0">
              <a:lnSpc>
                <a:spcPct val="150000"/>
              </a:lnSpc>
            </a:pPr>
            <a:r>
              <a:rPr lang="en-US" altLang="ko-KR" sz="1400" b="1" kern="0" dirty="0">
                <a:solidFill>
                  <a:srgbClr val="000000"/>
                </a:solidFill>
              </a:rPr>
              <a:t>                      </a:t>
            </a:r>
            <a:r>
              <a:rPr lang="en-US" altLang="ko-KR" sz="1400" b="1" kern="0" dirty="0" smtClean="0">
                <a:solidFill>
                  <a:srgbClr val="000000"/>
                </a:solidFill>
              </a:rPr>
              <a:t>  </a:t>
            </a:r>
            <a:r>
              <a:rPr lang="en-US" altLang="ko-KR" sz="1400" b="1" dirty="0" smtClean="0"/>
              <a:t>  </a:t>
            </a:r>
            <a:r>
              <a:rPr lang="ko-KR" altLang="en-US" sz="1400" b="1" dirty="0"/>
              <a:t>인재경영대상   ㈜</a:t>
            </a:r>
            <a:r>
              <a:rPr lang="ko-KR" altLang="en-US" sz="1400" b="1" dirty="0" err="1"/>
              <a:t>아이비스</a:t>
            </a:r>
            <a:r>
              <a:rPr lang="ko-KR" altLang="en-US" sz="1400" b="1" dirty="0"/>
              <a:t> 대표이사 </a:t>
            </a:r>
            <a:r>
              <a:rPr lang="ko-KR" altLang="en-US" sz="1400" b="1" dirty="0" err="1"/>
              <a:t>이순금</a:t>
            </a:r>
            <a:endParaRPr lang="en-US" altLang="ko-KR" sz="1400" b="1" dirty="0" smtClean="0"/>
          </a:p>
          <a:p>
            <a:pPr>
              <a:lnSpc>
                <a:spcPct val="150000"/>
              </a:lnSpc>
            </a:pPr>
            <a:r>
              <a:rPr lang="ko-KR" altLang="en-US" sz="1400" b="1" dirty="0"/>
              <a:t>▶ </a:t>
            </a:r>
            <a:r>
              <a:rPr lang="ko-KR" altLang="en-US" sz="1400" b="1" dirty="0" smtClean="0"/>
              <a:t>리셉션</a:t>
            </a:r>
            <a:endParaRPr lang="en-US" altLang="ko-KR" sz="1400" b="1" dirty="0"/>
          </a:p>
        </p:txBody>
      </p:sp>
      <p:pic>
        <p:nvPicPr>
          <p:cNvPr id="7"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슬라이드 번호 개체 틀 7"/>
          <p:cNvSpPr>
            <a:spLocks noGrp="1"/>
          </p:cNvSpPr>
          <p:nvPr>
            <p:ph type="sldNum" sz="quarter" idx="12"/>
          </p:nvPr>
        </p:nvSpPr>
        <p:spPr/>
        <p:txBody>
          <a:bodyPr/>
          <a:lstStyle/>
          <a:p>
            <a:fld id="{84A5A0CE-9E8F-4518-A53B-FECD1FF9E382}" type="slidenum">
              <a:rPr lang="ko-KR" altLang="en-US" smtClean="0"/>
              <a:t>19</a:t>
            </a:fld>
            <a:endParaRPr lang="ko-KR" altLang="en-US"/>
          </a:p>
        </p:txBody>
      </p:sp>
      <p:sp>
        <p:nvSpPr>
          <p:cNvPr id="10" name="TextBox 9"/>
          <p:cNvSpPr txBox="1"/>
          <p:nvPr/>
        </p:nvSpPr>
        <p:spPr>
          <a:xfrm>
            <a:off x="3559722" y="2273134"/>
            <a:ext cx="2342308" cy="1384995"/>
          </a:xfrm>
          <a:prstGeom prst="rect">
            <a:avLst/>
          </a:prstGeom>
          <a:noFill/>
        </p:spPr>
        <p:txBody>
          <a:bodyPr wrap="none" rtlCol="0">
            <a:spAutoFit/>
          </a:bodyPr>
          <a:lstStyle/>
          <a:p>
            <a:pPr>
              <a:lnSpc>
                <a:spcPct val="150000"/>
              </a:lnSpc>
            </a:pPr>
            <a:r>
              <a:rPr lang="ko-KR" altLang="en-US" sz="1400" b="1" dirty="0" smtClean="0">
                <a:solidFill>
                  <a:prstClr val="black"/>
                </a:solidFill>
              </a:rPr>
              <a:t>사회 </a:t>
            </a:r>
            <a:r>
              <a:rPr lang="en-US" altLang="ko-KR" sz="1400" b="1" dirty="0">
                <a:solidFill>
                  <a:prstClr val="black"/>
                </a:solidFill>
              </a:rPr>
              <a:t>: </a:t>
            </a:r>
            <a:r>
              <a:rPr lang="ko-KR" altLang="en-US" sz="1400" b="1" dirty="0" err="1" smtClean="0">
                <a:solidFill>
                  <a:prstClr val="black"/>
                </a:solidFill>
              </a:rPr>
              <a:t>정기위</a:t>
            </a:r>
            <a:r>
              <a:rPr lang="en-US" altLang="ko-KR" sz="1400" b="1" dirty="0" smtClean="0">
                <a:solidFill>
                  <a:prstClr val="black"/>
                </a:solidFill>
              </a:rPr>
              <a:t>(</a:t>
            </a:r>
            <a:r>
              <a:rPr lang="ko-KR" altLang="en-US" sz="1400" b="1" dirty="0" err="1">
                <a:solidFill>
                  <a:prstClr val="black"/>
                </a:solidFill>
              </a:rPr>
              <a:t>영남대</a:t>
            </a:r>
            <a:r>
              <a:rPr lang="ko-KR" altLang="en-US" sz="1400" b="1" dirty="0">
                <a:solidFill>
                  <a:prstClr val="black"/>
                </a:solidFill>
              </a:rPr>
              <a:t> 교수</a:t>
            </a:r>
            <a:r>
              <a:rPr lang="en-US" altLang="ko-KR" sz="1400" b="1" dirty="0" smtClean="0">
                <a:solidFill>
                  <a:prstClr val="black"/>
                </a:solidFill>
              </a:rPr>
              <a:t>)</a:t>
            </a:r>
          </a:p>
          <a:p>
            <a:pPr>
              <a:lnSpc>
                <a:spcPct val="150000"/>
              </a:lnSpc>
            </a:pPr>
            <a:r>
              <a:rPr lang="ko-KR" altLang="en-US" sz="1400" b="1" dirty="0"/>
              <a:t>안승철</a:t>
            </a:r>
            <a:r>
              <a:rPr lang="en-US" altLang="ko-KR" sz="1400" b="1" dirty="0"/>
              <a:t>(</a:t>
            </a:r>
            <a:r>
              <a:rPr lang="ko-KR" altLang="en-US" sz="1400" b="1" dirty="0" err="1"/>
              <a:t>영남대</a:t>
            </a:r>
            <a:r>
              <a:rPr lang="ko-KR" altLang="en-US" sz="1400" b="1" dirty="0"/>
              <a:t> 교수</a:t>
            </a:r>
            <a:r>
              <a:rPr lang="en-US" altLang="ko-KR" sz="1400" b="1" dirty="0" smtClean="0"/>
              <a:t>)</a:t>
            </a:r>
          </a:p>
          <a:p>
            <a:pPr>
              <a:lnSpc>
                <a:spcPct val="150000"/>
              </a:lnSpc>
            </a:pPr>
            <a:r>
              <a:rPr lang="ko-KR" altLang="en-US" sz="1400" b="1" kern="0" dirty="0" err="1" smtClean="0">
                <a:solidFill>
                  <a:srgbClr val="000000"/>
                </a:solidFill>
                <a:latin typeface="나눔고딕 ExtraBold" pitchFamily="50" charset="-127"/>
                <a:ea typeface="나눔고딕 ExtraBold" pitchFamily="50" charset="-127"/>
              </a:rPr>
              <a:t>加藤茂夫</a:t>
            </a:r>
            <a:r>
              <a:rPr lang="en-US" altLang="ko-KR" sz="1400" b="1" kern="0" dirty="0" smtClean="0">
                <a:solidFill>
                  <a:srgbClr val="000000"/>
                </a:solidFill>
                <a:latin typeface="나눔고딕 ExtraBold" pitchFamily="50" charset="-127"/>
                <a:ea typeface="나눔고딕 ExtraBold" pitchFamily="50" charset="-127"/>
              </a:rPr>
              <a:t>(</a:t>
            </a:r>
            <a:r>
              <a:rPr lang="ko-KR" altLang="en-US" sz="1400" b="1" kern="0" dirty="0">
                <a:solidFill>
                  <a:srgbClr val="000000"/>
                </a:solidFill>
                <a:latin typeface="나눔고딕 ExtraBold" pitchFamily="50" charset="-127"/>
                <a:ea typeface="나눔고딕 ExtraBold" pitchFamily="50" charset="-127"/>
              </a:rPr>
              <a:t>専修大学 敎授</a:t>
            </a:r>
            <a:r>
              <a:rPr lang="en-US" altLang="ko-KR" sz="1400" b="1" kern="0" dirty="0" smtClean="0">
                <a:solidFill>
                  <a:srgbClr val="000000"/>
                </a:solidFill>
                <a:latin typeface="나눔고딕 ExtraBold" pitchFamily="50" charset="-127"/>
                <a:ea typeface="나눔고딕 ExtraBold" pitchFamily="50" charset="-127"/>
              </a:rPr>
              <a:t>)</a:t>
            </a:r>
          </a:p>
          <a:p>
            <a:pPr>
              <a:lnSpc>
                <a:spcPct val="150000"/>
              </a:lnSpc>
            </a:pPr>
            <a:r>
              <a:rPr lang="ko-KR" altLang="en-US" sz="1400" b="1" dirty="0" smtClean="0"/>
              <a:t>통역 </a:t>
            </a:r>
            <a:r>
              <a:rPr lang="en-US" altLang="ko-KR" sz="1400" b="1" dirty="0"/>
              <a:t>: </a:t>
            </a:r>
            <a:r>
              <a:rPr lang="ko-KR" altLang="en-US" sz="1400" b="1" dirty="0" smtClean="0"/>
              <a:t>류성경</a:t>
            </a:r>
            <a:r>
              <a:rPr lang="en-US" altLang="ko-KR" sz="1400" b="1" dirty="0"/>
              <a:t>(</a:t>
            </a:r>
            <a:r>
              <a:rPr lang="ko-KR" altLang="en-US" sz="1400" b="1" dirty="0" err="1"/>
              <a:t>동서대</a:t>
            </a:r>
            <a:r>
              <a:rPr lang="ko-KR" altLang="en-US" sz="1400" b="1" dirty="0"/>
              <a:t> 교수</a:t>
            </a:r>
            <a:r>
              <a:rPr lang="en-US" altLang="ko-KR" sz="1400" b="1" dirty="0" smtClean="0"/>
              <a:t>)</a:t>
            </a:r>
            <a:endParaRPr lang="ko-KR" altLang="en-US" dirty="0"/>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직사각형 9"/>
          <p:cNvSpPr/>
          <p:nvPr/>
        </p:nvSpPr>
        <p:spPr>
          <a:xfrm>
            <a:off x="1" y="1046541"/>
            <a:ext cx="7002463" cy="378067"/>
          </a:xfrm>
          <a:prstGeom prst="rect">
            <a:avLst/>
          </a:prstGeom>
          <a:effectLst>
            <a:glow rad="127000">
              <a:schemeClr val="bg1">
                <a:lumMod val="75000"/>
              </a:schemeClr>
            </a:glow>
          </a:effectLst>
        </p:spPr>
        <p:txBody>
          <a:bodyPr wrap="square" lIns="179950" tIns="45707" rIns="179950" bIns="45707">
            <a:spAutoFit/>
          </a:bodyPr>
          <a:lstStyle/>
          <a:p>
            <a:pPr lvl="0"/>
            <a:r>
              <a:rPr lang="ko-KR" altLang="en-US" b="1" dirty="0" smtClean="0">
                <a:solidFill>
                  <a:schemeClr val="accent1">
                    <a:lumMod val="75000"/>
                  </a:schemeClr>
                </a:solidFill>
              </a:rPr>
              <a:t>추계국제학술발표대회에 초청합니다</a:t>
            </a:r>
            <a:r>
              <a:rPr lang="en-US" altLang="ko-KR" b="1" dirty="0" smtClean="0">
                <a:solidFill>
                  <a:schemeClr val="accent1">
                    <a:lumMod val="75000"/>
                  </a:schemeClr>
                </a:solidFill>
              </a:rPr>
              <a:t>.</a:t>
            </a:r>
            <a:endParaRPr lang="ko-KR" altLang="en-US" b="1" dirty="0">
              <a:solidFill>
                <a:schemeClr val="accent1">
                  <a:lumMod val="75000"/>
                </a:schemeClr>
              </a:solidFill>
            </a:endParaRPr>
          </a:p>
        </p:txBody>
      </p:sp>
      <p:pic>
        <p:nvPicPr>
          <p:cNvPr id="11" name="Picture 2" descr="J:\2014년 한국경영교육학회\추계학술대회\안승철_사진.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9356" y="128464"/>
            <a:ext cx="1459150" cy="1973872"/>
          </a:xfrm>
          <a:prstGeom prst="rect">
            <a:avLst/>
          </a:prstGeom>
          <a:noFill/>
          <a:extLst>
            <a:ext uri="{909E8E84-426E-40DD-AFC4-6F175D3DCCD1}">
              <a14:hiddenFill xmlns:a14="http://schemas.microsoft.com/office/drawing/2010/main">
                <a:solidFill>
                  <a:srgbClr val="FFFFFF"/>
                </a:solidFill>
              </a14:hiddenFill>
            </a:ext>
          </a:extLst>
        </p:spPr>
      </p:pic>
      <p:sp>
        <p:nvSpPr>
          <p:cNvPr id="15" name="직사각형 14"/>
          <p:cNvSpPr/>
          <p:nvPr/>
        </p:nvSpPr>
        <p:spPr>
          <a:xfrm>
            <a:off x="413188" y="1679120"/>
            <a:ext cx="5955512" cy="7594360"/>
          </a:xfrm>
          <a:prstGeom prst="rect">
            <a:avLst/>
          </a:prstGeom>
        </p:spPr>
        <p:txBody>
          <a:bodyPr wrap="square" lIns="91415" tIns="45707" rIns="91415" bIns="45707">
            <a:spAutoFit/>
          </a:bodyPr>
          <a:lstStyle/>
          <a:p>
            <a:pPr fontAlgn="base">
              <a:lnSpc>
                <a:spcPct val="150000"/>
              </a:lnSpc>
            </a:pPr>
            <a:r>
              <a:rPr lang="ko-KR" altLang="en-US" sz="1300" dirty="0"/>
              <a:t>  존경하는 회원 여러분 안녕하십니까</a:t>
            </a:r>
            <a:r>
              <a:rPr lang="en-US" altLang="ko-KR" sz="1300" dirty="0"/>
              <a:t>?</a:t>
            </a:r>
          </a:p>
          <a:p>
            <a:pPr fontAlgn="base">
              <a:lnSpc>
                <a:spcPct val="150000"/>
              </a:lnSpc>
            </a:pPr>
            <a:endParaRPr lang="en-US" altLang="ko-KR" sz="1300" dirty="0"/>
          </a:p>
          <a:p>
            <a:pPr fontAlgn="base">
              <a:lnSpc>
                <a:spcPct val="150000"/>
              </a:lnSpc>
            </a:pPr>
            <a:r>
              <a:rPr lang="ko-KR" altLang="en-US" sz="1300" dirty="0"/>
              <a:t>  한국경영교육학회에 늘 깊은 관심과 애정을 보내주시고 있는 회원 여러분께 </a:t>
            </a:r>
            <a:r>
              <a:rPr lang="ko-KR" altLang="en-US" sz="1300" dirty="0" err="1"/>
              <a:t>감사드립니다</a:t>
            </a:r>
            <a:r>
              <a:rPr lang="en-US" altLang="ko-KR" sz="1300" dirty="0"/>
              <a:t>. </a:t>
            </a:r>
            <a:endParaRPr lang="ko-KR" altLang="en-US" sz="1300" dirty="0"/>
          </a:p>
          <a:p>
            <a:pPr fontAlgn="base">
              <a:lnSpc>
                <a:spcPct val="150000"/>
              </a:lnSpc>
            </a:pPr>
            <a:r>
              <a:rPr lang="ko-KR" altLang="en-US" sz="1300" dirty="0" smtClean="0"/>
              <a:t>  만추의 </a:t>
            </a:r>
            <a:r>
              <a:rPr lang="ko-KR" altLang="en-US" sz="1300" dirty="0"/>
              <a:t>아름다운 계절 </a:t>
            </a:r>
            <a:r>
              <a:rPr lang="en-US" altLang="ko-KR" sz="1300" dirty="0"/>
              <a:t>10</a:t>
            </a:r>
            <a:r>
              <a:rPr lang="ko-KR" altLang="en-US" sz="1300" dirty="0"/>
              <a:t>월 하순을 맞이하여 “창조경영과 비즈니스모델”이라는 주제로 추계국제학술대회를 영남대학교 </a:t>
            </a:r>
            <a:r>
              <a:rPr lang="ko-KR" altLang="en-US" sz="1300" dirty="0" err="1"/>
              <a:t>상경관에서</a:t>
            </a:r>
            <a:r>
              <a:rPr lang="ko-KR" altLang="en-US" sz="1300" dirty="0"/>
              <a:t> 개최합니다</a:t>
            </a:r>
            <a:r>
              <a:rPr lang="en-US" altLang="ko-KR" sz="1300" dirty="0"/>
              <a:t>.</a:t>
            </a:r>
          </a:p>
          <a:p>
            <a:pPr fontAlgn="base">
              <a:lnSpc>
                <a:spcPct val="150000"/>
              </a:lnSpc>
            </a:pPr>
            <a:endParaRPr lang="ko-KR" altLang="en-US" sz="1300" dirty="0"/>
          </a:p>
          <a:p>
            <a:pPr fontAlgn="base">
              <a:lnSpc>
                <a:spcPct val="150000"/>
              </a:lnSpc>
            </a:pPr>
            <a:r>
              <a:rPr lang="en-US" altLang="ko-KR" sz="1300" dirty="0"/>
              <a:t>  10</a:t>
            </a:r>
            <a:r>
              <a:rPr lang="ko-KR" altLang="en-US" sz="1300" dirty="0"/>
              <a:t>월 </a:t>
            </a:r>
            <a:r>
              <a:rPr lang="en-US" altLang="ko-KR" sz="1300" dirty="0"/>
              <a:t>25</a:t>
            </a:r>
            <a:r>
              <a:rPr lang="ko-KR" altLang="en-US" sz="1300" dirty="0"/>
              <a:t>일</a:t>
            </a:r>
            <a:r>
              <a:rPr lang="en-US" altLang="ko-KR" sz="1300" dirty="0"/>
              <a:t>(</a:t>
            </a:r>
            <a:r>
              <a:rPr lang="ko-KR" altLang="en-US" sz="1300" dirty="0"/>
              <a:t>토</a:t>
            </a:r>
            <a:r>
              <a:rPr lang="en-US" altLang="ko-KR" sz="1300" dirty="0"/>
              <a:t>) 10</a:t>
            </a:r>
            <a:r>
              <a:rPr lang="ko-KR" altLang="en-US" sz="1300" dirty="0"/>
              <a:t>시 </a:t>
            </a:r>
            <a:r>
              <a:rPr lang="en-US" altLang="ko-KR" sz="1300" dirty="0"/>
              <a:t>30</a:t>
            </a:r>
            <a:r>
              <a:rPr lang="ko-KR" altLang="en-US" sz="1300" dirty="0"/>
              <a:t>분부터 열리는 학술대회에서는 총 </a:t>
            </a:r>
            <a:r>
              <a:rPr lang="en-US" altLang="ko-KR" sz="1300" dirty="0"/>
              <a:t>50</a:t>
            </a:r>
            <a:r>
              <a:rPr lang="ko-KR" altLang="en-US" sz="1300" dirty="0" err="1"/>
              <a:t>여편의</a:t>
            </a:r>
            <a:r>
              <a:rPr lang="ko-KR" altLang="en-US" sz="1300" dirty="0"/>
              <a:t> 학술논문이 발표될 예정으로 있습니다</a:t>
            </a:r>
            <a:r>
              <a:rPr lang="en-US" altLang="ko-KR" sz="1300" dirty="0"/>
              <a:t>. </a:t>
            </a:r>
            <a:r>
              <a:rPr lang="ko-KR" altLang="en-US" sz="1300" dirty="0" err="1"/>
              <a:t>일본매너지먼트학회</a:t>
            </a:r>
            <a:r>
              <a:rPr lang="ko-KR" altLang="en-US" sz="1300" dirty="0"/>
              <a:t> 회장을 비롯한 세 분의 일본학자가 초청되어 발표를 합니다</a:t>
            </a:r>
            <a:r>
              <a:rPr lang="en-US" altLang="ko-KR" sz="1300" dirty="0"/>
              <a:t>. </a:t>
            </a:r>
            <a:r>
              <a:rPr lang="ko-KR" altLang="en-US" sz="1300" dirty="0"/>
              <a:t>옥고를 투고하여 주신 발표자와 기꺼이 좌장과 토론을 맡아주신 회원 여러분께 감사의 말씀을 올립니다</a:t>
            </a:r>
            <a:r>
              <a:rPr lang="en-US" altLang="ko-KR" sz="1300" dirty="0"/>
              <a:t>. </a:t>
            </a:r>
            <a:endParaRPr lang="ko-KR" altLang="en-US" sz="1300" dirty="0"/>
          </a:p>
          <a:p>
            <a:pPr fontAlgn="base">
              <a:lnSpc>
                <a:spcPct val="150000"/>
              </a:lnSpc>
            </a:pPr>
            <a:r>
              <a:rPr lang="ko-KR" altLang="en-US" sz="1300" dirty="0"/>
              <a:t>  학술토론회에 앞서</a:t>
            </a:r>
            <a:r>
              <a:rPr lang="en-US" altLang="ko-KR" sz="1300" dirty="0"/>
              <a:t>, </a:t>
            </a:r>
            <a:r>
              <a:rPr lang="ko-KR" altLang="en-US" sz="1300" dirty="0"/>
              <a:t>산학협력의 차원에서 </a:t>
            </a:r>
            <a:r>
              <a:rPr lang="ko-KR" altLang="en-US" sz="1300" dirty="0" err="1"/>
              <a:t>김화동</a:t>
            </a:r>
            <a:r>
              <a:rPr lang="ko-KR" altLang="en-US" sz="1300" dirty="0"/>
              <a:t> 한국조폐공사 사장의 기조강연이 준비되어 있습니다</a:t>
            </a:r>
            <a:r>
              <a:rPr lang="en-US" altLang="ko-KR" sz="1300" dirty="0"/>
              <a:t>. </a:t>
            </a:r>
            <a:r>
              <a:rPr lang="ko-KR" altLang="en-US" sz="1300" dirty="0"/>
              <a:t>한국의 대표적인 공기업의 경영철학을 공유할 수 있는 좋은 기회가 되리라 생각합니다</a:t>
            </a:r>
            <a:r>
              <a:rPr lang="en-US" altLang="ko-KR" sz="1300" dirty="0"/>
              <a:t>. </a:t>
            </a:r>
            <a:r>
              <a:rPr lang="ko-KR" altLang="en-US" sz="1300" dirty="0"/>
              <a:t>학술토론회를 마친 후</a:t>
            </a:r>
            <a:r>
              <a:rPr lang="en-US" altLang="ko-KR" sz="1300" dirty="0"/>
              <a:t>, </a:t>
            </a:r>
            <a:r>
              <a:rPr lang="ko-KR" altLang="en-US" sz="1300" dirty="0"/>
              <a:t>리셉션 시간에는 경영현장에서 탁월한 성과를 내신 두 분에게 경영대상</a:t>
            </a:r>
            <a:r>
              <a:rPr lang="en-US" altLang="ko-KR" sz="1300" dirty="0"/>
              <a:t>(</a:t>
            </a:r>
            <a:r>
              <a:rPr lang="ko-KR" altLang="en-US" sz="1300" dirty="0"/>
              <a:t>지속가능경영대상</a:t>
            </a:r>
            <a:r>
              <a:rPr lang="en-US" altLang="ko-KR" sz="1300" dirty="0"/>
              <a:t>, </a:t>
            </a:r>
            <a:r>
              <a:rPr lang="ko-KR" altLang="en-US" sz="1300" dirty="0"/>
              <a:t>인재경영대상</a:t>
            </a:r>
            <a:r>
              <a:rPr lang="en-US" altLang="ko-KR" sz="1300" dirty="0"/>
              <a:t>)</a:t>
            </a:r>
            <a:r>
              <a:rPr lang="ko-KR" altLang="en-US" sz="1300" dirty="0"/>
              <a:t>이 수여됩니다</a:t>
            </a:r>
            <a:r>
              <a:rPr lang="en-US" altLang="ko-KR" sz="1300" dirty="0"/>
              <a:t>. </a:t>
            </a:r>
            <a:r>
              <a:rPr lang="ko-KR" altLang="en-US" sz="1300" dirty="0"/>
              <a:t>또</a:t>
            </a:r>
            <a:r>
              <a:rPr lang="en-US" altLang="ko-KR" sz="1300" dirty="0"/>
              <a:t>, </a:t>
            </a:r>
            <a:r>
              <a:rPr lang="ko-KR" altLang="en-US" sz="1300" dirty="0"/>
              <a:t>경영교육연구에 게재된 논문 중에서 선정된 우수논문과 이번 추계학술대회에서 발표되는 우수논문에 대한 시상식이 각각 진행될 예정입니다</a:t>
            </a:r>
            <a:r>
              <a:rPr lang="en-US" altLang="ko-KR" sz="1300" dirty="0"/>
              <a:t>. </a:t>
            </a:r>
          </a:p>
          <a:p>
            <a:pPr fontAlgn="base">
              <a:lnSpc>
                <a:spcPct val="150000"/>
              </a:lnSpc>
            </a:pPr>
            <a:endParaRPr lang="ko-KR" altLang="en-US" sz="1300" dirty="0"/>
          </a:p>
          <a:p>
            <a:pPr fontAlgn="base">
              <a:lnSpc>
                <a:spcPct val="150000"/>
              </a:lnSpc>
            </a:pPr>
            <a:r>
              <a:rPr lang="ko-KR" altLang="en-US" sz="1300" dirty="0"/>
              <a:t>  이번 영남대학교에서 개최되는 추계국제학술대회는 집행부에서 그 어느 때 보다 알차고 풍성한 학회가 되도록 열심히 준비하고 있습니다</a:t>
            </a:r>
            <a:r>
              <a:rPr lang="en-US" altLang="ko-KR" sz="1300" dirty="0"/>
              <a:t>. </a:t>
            </a:r>
            <a:r>
              <a:rPr lang="ko-KR" altLang="en-US" sz="1300" dirty="0"/>
              <a:t>바쁘시더라도 꼭 참석하시어 자리를 빛내 주시기 바랍니다</a:t>
            </a:r>
            <a:r>
              <a:rPr lang="en-US" altLang="ko-KR" sz="1300" dirty="0"/>
              <a:t>. </a:t>
            </a:r>
            <a:r>
              <a:rPr lang="ko-KR" altLang="en-US" sz="1300" dirty="0"/>
              <a:t>기다리겠습니다</a:t>
            </a:r>
            <a:r>
              <a:rPr lang="en-US" altLang="ko-KR" sz="1300" dirty="0"/>
              <a:t>.</a:t>
            </a:r>
            <a:endParaRPr lang="ko-KR" altLang="en-US" sz="1300" dirty="0"/>
          </a:p>
          <a:p>
            <a:pPr fontAlgn="base">
              <a:lnSpc>
                <a:spcPct val="150000"/>
              </a:lnSpc>
            </a:pPr>
            <a:r>
              <a:rPr lang="ko-KR" altLang="en-US" sz="1300" dirty="0"/>
              <a:t>  감사합니다</a:t>
            </a:r>
            <a:r>
              <a:rPr lang="en-US" altLang="ko-KR" sz="1300" dirty="0" smtClean="0"/>
              <a:t>.</a:t>
            </a:r>
          </a:p>
          <a:p>
            <a:pPr fontAlgn="base">
              <a:lnSpc>
                <a:spcPct val="150000"/>
              </a:lnSpc>
            </a:pPr>
            <a:endParaRPr lang="en-US" altLang="ko-KR" sz="1300" dirty="0"/>
          </a:p>
          <a:p>
            <a:pPr algn="r" fontAlgn="base">
              <a:lnSpc>
                <a:spcPct val="150000"/>
              </a:lnSpc>
            </a:pPr>
            <a:r>
              <a:rPr lang="en-US" altLang="ko-KR" sz="1300" dirty="0" smtClean="0"/>
              <a:t>(</a:t>
            </a:r>
            <a:r>
              <a:rPr lang="ko-KR" altLang="en-US" sz="1300" dirty="0"/>
              <a:t>사</a:t>
            </a:r>
            <a:r>
              <a:rPr lang="en-US" altLang="ko-KR" sz="1300" dirty="0"/>
              <a:t>)</a:t>
            </a:r>
            <a:r>
              <a:rPr lang="ko-KR" altLang="en-US" sz="1300" dirty="0" smtClean="0"/>
              <a:t>한국경영교육학회 회장 </a:t>
            </a:r>
            <a:r>
              <a:rPr lang="ko-KR" altLang="en-US" sz="1300" dirty="0"/>
              <a:t>안 승 철</a:t>
            </a:r>
          </a:p>
        </p:txBody>
      </p:sp>
      <p:pic>
        <p:nvPicPr>
          <p:cNvPr id="17" name="Picture 3"/>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슬라이드 번호 개체 틀 1"/>
          <p:cNvSpPr>
            <a:spLocks noGrp="1"/>
          </p:cNvSpPr>
          <p:nvPr>
            <p:ph type="sldNum" sz="quarter" idx="12"/>
          </p:nvPr>
        </p:nvSpPr>
        <p:spPr/>
        <p:txBody>
          <a:bodyPr/>
          <a:lstStyle/>
          <a:p>
            <a:fld id="{84A5A0CE-9E8F-4518-A53B-FECD1FF9E382}" type="slidenum">
              <a:rPr lang="ko-KR" altLang="en-US" smtClean="0"/>
              <a:t>2</a:t>
            </a:fld>
            <a:endParaRPr lang="ko-KR" altLang="en-US"/>
          </a:p>
        </p:txBody>
      </p:sp>
      <p:grpSp>
        <p:nvGrpSpPr>
          <p:cNvPr id="20" name="그룹 19"/>
          <p:cNvGrpSpPr/>
          <p:nvPr/>
        </p:nvGrpSpPr>
        <p:grpSpPr>
          <a:xfrm>
            <a:off x="-2023" y="38457"/>
            <a:ext cx="5471473" cy="566173"/>
            <a:chOff x="10470" y="4408545"/>
            <a:chExt cx="5358595" cy="522622"/>
          </a:xfrm>
        </p:grpSpPr>
        <p:sp>
          <p:nvSpPr>
            <p:cNvPr id="21" name="직사각형 20"/>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직사각형 21"/>
            <p:cNvSpPr/>
            <p:nvPr/>
          </p:nvSpPr>
          <p:spPr>
            <a:xfrm>
              <a:off x="10470" y="4408545"/>
              <a:ext cx="5358595" cy="426153"/>
            </a:xfrm>
            <a:prstGeom prst="rect">
              <a:avLst/>
            </a:prstGeom>
            <a:noFill/>
          </p:spPr>
          <p:txBody>
            <a:bodyPr wrap="square">
              <a:spAutoFit/>
            </a:bodyPr>
            <a:lstStyle/>
            <a:p>
              <a:r>
                <a:rPr lang="ko-KR" altLang="en-US" sz="2400" b="1" dirty="0" smtClean="0">
                  <a:solidFill>
                    <a:srgbClr val="002060"/>
                  </a:solidFill>
                </a:rPr>
                <a:t>초청말씀</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spTree>
    <p:extLst>
      <p:ext uri="{BB962C8B-B14F-4D97-AF65-F5344CB8AC3E}">
        <p14:creationId xmlns:p14="http://schemas.microsoft.com/office/powerpoint/2010/main" val="32669659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265" y="1192003"/>
            <a:ext cx="6151470" cy="4036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표 6"/>
          <p:cNvGraphicFramePr>
            <a:graphicFrameLocks noGrp="1"/>
          </p:cNvGraphicFramePr>
          <p:nvPr>
            <p:extLst>
              <p:ext uri="{D42A27DB-BD31-4B8C-83A1-F6EECF244321}">
                <p14:modId xmlns:p14="http://schemas.microsoft.com/office/powerpoint/2010/main" val="3816261227"/>
              </p:ext>
            </p:extLst>
          </p:nvPr>
        </p:nvGraphicFramePr>
        <p:xfrm>
          <a:off x="354074" y="5509200"/>
          <a:ext cx="6149852" cy="3764280"/>
        </p:xfrm>
        <a:graphic>
          <a:graphicData uri="http://schemas.openxmlformats.org/drawingml/2006/table">
            <a:tbl>
              <a:tblPr firstRow="1" bandRow="1">
                <a:tableStyleId>{5940675A-B579-460E-94D1-54222C63F5DA}</a:tableStyleId>
              </a:tblPr>
              <a:tblGrid>
                <a:gridCol w="3074926"/>
                <a:gridCol w="3074926"/>
              </a:tblGrid>
              <a:tr h="1485900">
                <a:tc>
                  <a:txBody>
                    <a:bodyPr/>
                    <a:lstStyle/>
                    <a:p>
                      <a:pPr latinLnBrk="1"/>
                      <a:r>
                        <a:rPr lang="ko-KR" altLang="en-US" sz="1200" b="1" dirty="0" smtClean="0">
                          <a:latin typeface="+mn-lt"/>
                        </a:rPr>
                        <a:t>철도</a:t>
                      </a:r>
                    </a:p>
                    <a:p>
                      <a:pPr latinLnBrk="1"/>
                      <a:r>
                        <a:rPr lang="en-US" altLang="ko-KR" sz="1200" b="1" dirty="0" smtClean="0">
                          <a:latin typeface="+mn-lt"/>
                        </a:rPr>
                        <a:t>1. </a:t>
                      </a:r>
                      <a:r>
                        <a:rPr lang="ko-KR" altLang="en-US" sz="1200" b="1" dirty="0" err="1" smtClean="0">
                          <a:latin typeface="+mn-lt"/>
                        </a:rPr>
                        <a:t>동대구역</a:t>
                      </a:r>
                      <a:r>
                        <a:rPr lang="ko-KR" altLang="en-US" sz="1200" b="1" dirty="0" smtClean="0">
                          <a:latin typeface="+mn-lt"/>
                        </a:rPr>
                        <a:t> 하차</a:t>
                      </a:r>
                      <a:endParaRPr lang="en-US" altLang="ko-KR" sz="1200" b="1" dirty="0" smtClean="0">
                        <a:latin typeface="+mn-lt"/>
                      </a:endParaRPr>
                    </a:p>
                    <a:p>
                      <a:pPr latinLnBrk="1"/>
                      <a:r>
                        <a:rPr lang="ko-KR" altLang="en-US" sz="1200" b="1" dirty="0" smtClean="0">
                          <a:latin typeface="+mn-lt"/>
                        </a:rPr>
                        <a:t>지하철 </a:t>
                      </a:r>
                      <a:r>
                        <a:rPr lang="en-US" altLang="ko-KR" sz="1200" b="1" dirty="0" smtClean="0">
                          <a:latin typeface="+mn-lt"/>
                        </a:rPr>
                        <a:t>: </a:t>
                      </a:r>
                      <a:r>
                        <a:rPr lang="ko-KR" altLang="en-US" sz="1200" b="1" dirty="0" err="1" smtClean="0">
                          <a:latin typeface="+mn-lt"/>
                        </a:rPr>
                        <a:t>동대구역</a:t>
                      </a:r>
                      <a:r>
                        <a:rPr lang="en-US" altLang="ko-KR" sz="1200" b="1" dirty="0" smtClean="0">
                          <a:latin typeface="+mn-lt"/>
                        </a:rPr>
                        <a:t>(1</a:t>
                      </a:r>
                      <a:r>
                        <a:rPr lang="ko-KR" altLang="en-US" sz="1200" b="1" dirty="0" smtClean="0">
                          <a:latin typeface="+mn-lt"/>
                        </a:rPr>
                        <a:t>호선</a:t>
                      </a:r>
                      <a:r>
                        <a:rPr lang="en-US" altLang="ko-KR" sz="1200" b="1" dirty="0" smtClean="0">
                          <a:latin typeface="+mn-lt"/>
                        </a:rPr>
                        <a:t>) →</a:t>
                      </a:r>
                    </a:p>
                    <a:p>
                      <a:pPr latinLnBrk="1"/>
                      <a:r>
                        <a:rPr lang="ko-KR" altLang="en-US" sz="1200" b="1" dirty="0" smtClean="0">
                          <a:latin typeface="+mn-lt"/>
                        </a:rPr>
                        <a:t>        </a:t>
                      </a:r>
                      <a:r>
                        <a:rPr lang="ko-KR" altLang="en-US" sz="1200" b="1" dirty="0" err="1" smtClean="0">
                          <a:latin typeface="+mn-lt"/>
                        </a:rPr>
                        <a:t>반월당역</a:t>
                      </a:r>
                      <a:r>
                        <a:rPr lang="en-US" altLang="ko-KR" sz="1200" b="1" dirty="0" smtClean="0">
                          <a:latin typeface="+mn-lt"/>
                        </a:rPr>
                        <a:t>(</a:t>
                      </a:r>
                      <a:r>
                        <a:rPr lang="ko-KR" altLang="en-US" sz="1200" b="1" dirty="0" err="1" smtClean="0">
                          <a:latin typeface="+mn-lt"/>
                        </a:rPr>
                        <a:t>환승</a:t>
                      </a:r>
                      <a:r>
                        <a:rPr lang="en-US" altLang="ko-KR" sz="1200" b="1" dirty="0" smtClean="0">
                          <a:latin typeface="+mn-lt"/>
                        </a:rPr>
                        <a:t>) → </a:t>
                      </a:r>
                      <a:r>
                        <a:rPr lang="ko-KR" altLang="en-US" sz="1200" b="1" dirty="0" smtClean="0">
                          <a:latin typeface="+mn-lt"/>
                        </a:rPr>
                        <a:t>영남대역</a:t>
                      </a:r>
                      <a:r>
                        <a:rPr lang="en-US" altLang="ko-KR" sz="1200" b="1" dirty="0" smtClean="0">
                          <a:latin typeface="+mn-lt"/>
                        </a:rPr>
                        <a:t>(2</a:t>
                      </a:r>
                      <a:r>
                        <a:rPr lang="ko-KR" altLang="en-US" sz="1200" b="1" dirty="0" smtClean="0">
                          <a:latin typeface="+mn-lt"/>
                        </a:rPr>
                        <a:t>호선</a:t>
                      </a:r>
                      <a:r>
                        <a:rPr lang="en-US" altLang="ko-KR" sz="1200" b="1" dirty="0" smtClean="0">
                          <a:latin typeface="+mn-lt"/>
                        </a:rPr>
                        <a:t>)</a:t>
                      </a:r>
                    </a:p>
                    <a:p>
                      <a:pPr latinLnBrk="1"/>
                      <a:r>
                        <a:rPr lang="ko-KR" altLang="en-US" sz="1200" b="1" dirty="0" smtClean="0">
                          <a:latin typeface="+mn-lt"/>
                        </a:rPr>
                        <a:t>버스 </a:t>
                      </a:r>
                      <a:r>
                        <a:rPr lang="en-US" altLang="ko-KR" sz="1200" b="1" dirty="0" smtClean="0">
                          <a:latin typeface="+mn-lt"/>
                        </a:rPr>
                        <a:t>: </a:t>
                      </a:r>
                      <a:r>
                        <a:rPr lang="ko-KR" altLang="en-US" sz="1200" b="1" dirty="0" err="1" smtClean="0">
                          <a:latin typeface="+mn-lt"/>
                        </a:rPr>
                        <a:t>동대구고속터미널</a:t>
                      </a:r>
                      <a:r>
                        <a:rPr lang="ko-KR" altLang="en-US" sz="1200" b="1" dirty="0" smtClean="0">
                          <a:latin typeface="+mn-lt"/>
                        </a:rPr>
                        <a:t> 앞 </a:t>
                      </a:r>
                      <a:r>
                        <a:rPr lang="en-US" altLang="ko-KR" sz="1200" b="1" dirty="0" smtClean="0">
                          <a:latin typeface="+mn-lt"/>
                        </a:rPr>
                        <a:t>909</a:t>
                      </a:r>
                    </a:p>
                    <a:p>
                      <a:pPr latinLnBrk="1"/>
                      <a:r>
                        <a:rPr lang="en-US" altLang="ko-KR" sz="1200" b="1" dirty="0" smtClean="0">
                          <a:latin typeface="+mn-lt"/>
                        </a:rPr>
                        <a:t>2. </a:t>
                      </a:r>
                      <a:r>
                        <a:rPr lang="ko-KR" altLang="en-US" sz="1200" b="1" dirty="0" err="1" smtClean="0">
                          <a:latin typeface="+mn-lt"/>
                        </a:rPr>
                        <a:t>경산역</a:t>
                      </a:r>
                      <a:r>
                        <a:rPr lang="ko-KR" altLang="en-US" sz="1200" b="1" dirty="0" smtClean="0">
                          <a:latin typeface="+mn-lt"/>
                        </a:rPr>
                        <a:t> 하차</a:t>
                      </a:r>
                      <a:endParaRPr lang="en-US" altLang="ko-KR" sz="1200" b="1" dirty="0" smtClean="0">
                        <a:latin typeface="+mn-lt"/>
                      </a:endParaRPr>
                    </a:p>
                    <a:p>
                      <a:pPr latinLnBrk="1"/>
                      <a:r>
                        <a:rPr lang="ko-KR" altLang="en-US" sz="1200" b="1" dirty="0" smtClean="0">
                          <a:latin typeface="+mn-lt"/>
                        </a:rPr>
                        <a:t>버스 </a:t>
                      </a:r>
                      <a:r>
                        <a:rPr lang="en-US" altLang="ko-KR" sz="1200" b="1" dirty="0" smtClean="0">
                          <a:latin typeface="+mn-lt"/>
                        </a:rPr>
                        <a:t>: 309,509,609,719</a:t>
                      </a:r>
                      <a:endParaRPr lang="ko-KR" altLang="en-US" sz="1200" b="1" dirty="0">
                        <a:latin typeface="+mn-lt"/>
                      </a:endParaRPr>
                    </a:p>
                  </a:txBody>
                  <a:tcPr marL="93367" marR="93367" marT="49530" marB="49530"/>
                </a:tc>
                <a:tc rowSpan="2">
                  <a:txBody>
                    <a:bodyPr/>
                    <a:lstStyle/>
                    <a:p>
                      <a:r>
                        <a:rPr lang="ko-KR" altLang="en-US" sz="1200" b="1" i="0" u="none" strike="noStrike" kern="1200" baseline="0" dirty="0" smtClean="0">
                          <a:solidFill>
                            <a:schemeClr val="tx1"/>
                          </a:solidFill>
                          <a:latin typeface="+mn-lt"/>
                          <a:ea typeface="+mn-ea"/>
                          <a:cs typeface="+mn-cs"/>
                        </a:rPr>
                        <a:t>버스 </a:t>
                      </a:r>
                      <a:endParaRPr lang="ko-KR" altLang="en-US" sz="1200" b="0" i="0" u="none" strike="noStrike" kern="1200" baseline="0" dirty="0" smtClean="0">
                        <a:solidFill>
                          <a:schemeClr val="tx1"/>
                        </a:solidFill>
                        <a:latin typeface="+mn-lt"/>
                        <a:ea typeface="+mn-ea"/>
                        <a:cs typeface="+mn-cs"/>
                      </a:endParaRPr>
                    </a:p>
                    <a:p>
                      <a:r>
                        <a:rPr lang="en-US" altLang="ko-KR" sz="1200" b="1" i="0" u="none" strike="noStrike" kern="1200" baseline="0" dirty="0" smtClean="0">
                          <a:solidFill>
                            <a:schemeClr val="tx1"/>
                          </a:solidFill>
                          <a:latin typeface="+mn-lt"/>
                          <a:ea typeface="+mn-ea"/>
                          <a:cs typeface="+mn-cs"/>
                        </a:rPr>
                        <a:t>1. </a:t>
                      </a:r>
                      <a:r>
                        <a:rPr lang="ko-KR" altLang="en-US" sz="1200" b="1" i="0" u="none" strike="noStrike" kern="1200" baseline="0" dirty="0" err="1" smtClean="0">
                          <a:solidFill>
                            <a:schemeClr val="tx1"/>
                          </a:solidFill>
                          <a:latin typeface="+mn-lt"/>
                          <a:ea typeface="+mn-ea"/>
                          <a:cs typeface="+mn-cs"/>
                        </a:rPr>
                        <a:t>동대구고속터미널</a:t>
                      </a:r>
                      <a:r>
                        <a:rPr lang="ko-KR" altLang="en-US" sz="1200" b="1" i="0" u="none" strike="noStrike" kern="1200" baseline="0" dirty="0" smtClean="0">
                          <a:solidFill>
                            <a:schemeClr val="tx1"/>
                          </a:solidFill>
                          <a:latin typeface="+mn-lt"/>
                          <a:ea typeface="+mn-ea"/>
                          <a:cs typeface="+mn-cs"/>
                        </a:rPr>
                        <a:t> 하차 </a:t>
                      </a:r>
                      <a:endParaRPr lang="ko-KR" altLang="en-US" sz="1200" b="0" i="0" u="none" strike="noStrike" kern="1200" baseline="0" dirty="0" smtClean="0">
                        <a:solidFill>
                          <a:schemeClr val="tx1"/>
                        </a:solidFill>
                        <a:latin typeface="+mn-lt"/>
                        <a:ea typeface="+mn-ea"/>
                        <a:cs typeface="+mn-cs"/>
                      </a:endParaRPr>
                    </a:p>
                    <a:p>
                      <a:r>
                        <a:rPr lang="ko-KR" altLang="en-US" sz="1200" b="1" i="0" u="none" strike="noStrike" kern="1200" baseline="0" dirty="0" smtClean="0">
                          <a:solidFill>
                            <a:schemeClr val="tx1"/>
                          </a:solidFill>
                          <a:latin typeface="+mn-lt"/>
                          <a:ea typeface="+mn-ea"/>
                          <a:cs typeface="+mn-cs"/>
                        </a:rPr>
                        <a:t>지하철 </a:t>
                      </a: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err="1" smtClean="0">
                          <a:solidFill>
                            <a:schemeClr val="tx1"/>
                          </a:solidFill>
                          <a:latin typeface="+mn-lt"/>
                          <a:ea typeface="+mn-ea"/>
                          <a:cs typeface="+mn-cs"/>
                        </a:rPr>
                        <a:t>동대구역</a:t>
                      </a:r>
                      <a:r>
                        <a:rPr lang="en-US" altLang="ko-KR" sz="1200" b="1" i="0" u="none" strike="noStrike" kern="1200" baseline="0" dirty="0" smtClean="0">
                          <a:solidFill>
                            <a:schemeClr val="tx1"/>
                          </a:solidFill>
                          <a:latin typeface="+mn-lt"/>
                          <a:ea typeface="+mn-ea"/>
                          <a:cs typeface="+mn-cs"/>
                        </a:rPr>
                        <a:t>(1</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p>
                    <a:p>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        </a:t>
                      </a:r>
                      <a:r>
                        <a:rPr lang="ko-KR" altLang="en-US" sz="1200" b="1" i="0" u="none" strike="noStrike" kern="1200" baseline="0" dirty="0" err="1" smtClean="0">
                          <a:solidFill>
                            <a:schemeClr val="tx1"/>
                          </a:solidFill>
                          <a:latin typeface="+mn-lt"/>
                          <a:ea typeface="+mn-ea"/>
                          <a:cs typeface="+mn-cs"/>
                        </a:rPr>
                        <a:t>반월당역</a:t>
                      </a:r>
                      <a:r>
                        <a:rPr lang="en-US" altLang="ko-KR" sz="1200" b="1" i="0" u="none" strike="noStrike" kern="1200" baseline="0" dirty="0" smtClean="0">
                          <a:solidFill>
                            <a:schemeClr val="tx1"/>
                          </a:solidFill>
                          <a:latin typeface="+mn-lt"/>
                          <a:ea typeface="+mn-ea"/>
                          <a:cs typeface="+mn-cs"/>
                        </a:rPr>
                        <a:t>(</a:t>
                      </a:r>
                      <a:r>
                        <a:rPr lang="ko-KR" altLang="en-US" sz="1200" b="1" i="0" u="none" strike="noStrike" kern="1200" baseline="0" dirty="0" err="1" smtClean="0">
                          <a:solidFill>
                            <a:schemeClr val="tx1"/>
                          </a:solidFill>
                          <a:latin typeface="+mn-lt"/>
                          <a:ea typeface="+mn-ea"/>
                          <a:cs typeface="+mn-cs"/>
                        </a:rPr>
                        <a:t>환승</a:t>
                      </a:r>
                      <a:r>
                        <a:rPr lang="en-US" altLang="ko-KR" sz="1200" b="1" i="0" u="none" strike="noStrike" kern="1200" baseline="0" dirty="0" smtClean="0">
                          <a:solidFill>
                            <a:schemeClr val="tx1"/>
                          </a:solidFill>
                          <a:latin typeface="+mn-lt"/>
                          <a:ea typeface="+mn-ea"/>
                          <a:cs typeface="+mn-cs"/>
                        </a:rPr>
                        <a:t>) → </a:t>
                      </a:r>
                      <a:r>
                        <a:rPr lang="ko-KR" altLang="en-US" sz="1200" b="1" i="0" u="none" strike="noStrike" kern="1200" baseline="0" dirty="0" smtClean="0">
                          <a:solidFill>
                            <a:schemeClr val="tx1"/>
                          </a:solidFill>
                          <a:latin typeface="+mn-lt"/>
                          <a:ea typeface="+mn-ea"/>
                          <a:cs typeface="+mn-cs"/>
                        </a:rPr>
                        <a:t>영남대역</a:t>
                      </a:r>
                      <a:r>
                        <a:rPr lang="en-US" altLang="ko-KR" sz="1200" b="1" i="0" u="none" strike="noStrike" kern="1200" baseline="0" dirty="0" smtClean="0">
                          <a:solidFill>
                            <a:schemeClr val="tx1"/>
                          </a:solidFill>
                          <a:latin typeface="+mn-lt"/>
                          <a:ea typeface="+mn-ea"/>
                          <a:cs typeface="+mn-cs"/>
                        </a:rPr>
                        <a:t>(2</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endParaRPr lang="ko-KR" altLang="en-US" sz="1200" b="0" i="0" u="none" strike="noStrike" kern="1200" baseline="0" dirty="0" smtClean="0">
                        <a:solidFill>
                          <a:schemeClr val="tx1"/>
                        </a:solidFill>
                        <a:latin typeface="+mn-lt"/>
                        <a:ea typeface="+mn-ea"/>
                        <a:cs typeface="+mn-cs"/>
                      </a:endParaRPr>
                    </a:p>
                    <a:p>
                      <a:r>
                        <a:rPr lang="ko-KR" altLang="en-US" sz="1200" b="1" i="0" u="none" strike="noStrike" kern="1200" baseline="0" dirty="0" smtClean="0">
                          <a:solidFill>
                            <a:schemeClr val="tx1"/>
                          </a:solidFill>
                          <a:latin typeface="+mn-lt"/>
                          <a:ea typeface="+mn-ea"/>
                          <a:cs typeface="+mn-cs"/>
                        </a:rPr>
                        <a:t>시내버스 </a:t>
                      </a: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err="1" smtClean="0">
                          <a:solidFill>
                            <a:schemeClr val="tx1"/>
                          </a:solidFill>
                          <a:latin typeface="+mn-lt"/>
                          <a:ea typeface="+mn-ea"/>
                          <a:cs typeface="+mn-cs"/>
                        </a:rPr>
                        <a:t>동대구고속터미널</a:t>
                      </a:r>
                      <a:r>
                        <a:rPr lang="ko-KR" altLang="en-US" sz="1200" b="1" i="0" u="none" strike="noStrike" kern="1200" baseline="0" dirty="0" smtClean="0">
                          <a:solidFill>
                            <a:schemeClr val="tx1"/>
                          </a:solidFill>
                          <a:latin typeface="+mn-lt"/>
                          <a:ea typeface="+mn-ea"/>
                          <a:cs typeface="+mn-cs"/>
                        </a:rPr>
                        <a:t> 앞 </a:t>
                      </a:r>
                      <a:r>
                        <a:rPr lang="en-US" altLang="ko-KR" sz="1200" b="1" i="0" u="none" strike="noStrike" kern="1200" baseline="0" dirty="0" smtClean="0">
                          <a:solidFill>
                            <a:schemeClr val="tx1"/>
                          </a:solidFill>
                          <a:latin typeface="+mn-lt"/>
                          <a:ea typeface="+mn-ea"/>
                          <a:cs typeface="+mn-cs"/>
                        </a:rPr>
                        <a:t>909 </a:t>
                      </a:r>
                      <a:endParaRPr lang="ko-KR" altLang="en-US" sz="1200" b="0" i="0" u="none" strike="noStrike" kern="1200" baseline="0" dirty="0" smtClean="0">
                        <a:solidFill>
                          <a:schemeClr val="tx1"/>
                        </a:solidFill>
                        <a:latin typeface="+mn-lt"/>
                        <a:ea typeface="+mn-ea"/>
                        <a:cs typeface="+mn-cs"/>
                      </a:endParaRPr>
                    </a:p>
                    <a:p>
                      <a:r>
                        <a:rPr lang="en-US" altLang="ko-KR" sz="1200" b="1" i="0" u="none" strike="noStrike" kern="1200" baseline="0" dirty="0" smtClean="0">
                          <a:solidFill>
                            <a:schemeClr val="tx1"/>
                          </a:solidFill>
                          <a:latin typeface="+mn-lt"/>
                          <a:ea typeface="+mn-ea"/>
                          <a:cs typeface="+mn-cs"/>
                        </a:rPr>
                        <a:t>2. </a:t>
                      </a:r>
                      <a:r>
                        <a:rPr lang="ko-KR" altLang="en-US" sz="1200" b="1" i="0" u="none" strike="noStrike" kern="1200" baseline="0" dirty="0" smtClean="0">
                          <a:solidFill>
                            <a:schemeClr val="tx1"/>
                          </a:solidFill>
                          <a:latin typeface="+mn-lt"/>
                          <a:ea typeface="+mn-ea"/>
                          <a:cs typeface="+mn-cs"/>
                        </a:rPr>
                        <a:t>서부시외버스터미널 하차 </a:t>
                      </a:r>
                      <a:endParaRPr lang="ko-KR" altLang="en-US" sz="1200" b="0" i="0" u="none" strike="noStrike" kern="1200" baseline="0" dirty="0" smtClean="0">
                        <a:solidFill>
                          <a:schemeClr val="tx1"/>
                        </a:solidFill>
                        <a:latin typeface="+mn-lt"/>
                        <a:ea typeface="+mn-ea"/>
                        <a:cs typeface="+mn-cs"/>
                      </a:endParaRPr>
                    </a:p>
                    <a:p>
                      <a:r>
                        <a:rPr lang="ko-KR" altLang="en-US" sz="1200" b="1" i="0" u="none" strike="noStrike" kern="1200" baseline="0" dirty="0" smtClean="0">
                          <a:solidFill>
                            <a:schemeClr val="tx1"/>
                          </a:solidFill>
                          <a:latin typeface="+mn-lt"/>
                          <a:ea typeface="+mn-ea"/>
                          <a:cs typeface="+mn-cs"/>
                        </a:rPr>
                        <a:t>지하철 </a:t>
                      </a: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err="1" smtClean="0">
                          <a:solidFill>
                            <a:schemeClr val="tx1"/>
                          </a:solidFill>
                          <a:latin typeface="+mn-lt"/>
                          <a:ea typeface="+mn-ea"/>
                          <a:cs typeface="+mn-cs"/>
                        </a:rPr>
                        <a:t>성당못역</a:t>
                      </a:r>
                      <a:r>
                        <a:rPr lang="en-US" altLang="ko-KR" sz="1200" b="1" i="0" u="none" strike="noStrike" kern="1200" baseline="0" dirty="0" smtClean="0">
                          <a:solidFill>
                            <a:schemeClr val="tx1"/>
                          </a:solidFill>
                          <a:latin typeface="+mn-lt"/>
                          <a:ea typeface="+mn-ea"/>
                          <a:cs typeface="+mn-cs"/>
                        </a:rPr>
                        <a:t>(1</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p>
                    <a:p>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err="1" smtClean="0">
                          <a:solidFill>
                            <a:schemeClr val="tx1"/>
                          </a:solidFill>
                          <a:latin typeface="+mn-lt"/>
                          <a:ea typeface="+mn-ea"/>
                          <a:cs typeface="+mn-cs"/>
                        </a:rPr>
                        <a:t>반월당역</a:t>
                      </a:r>
                      <a:r>
                        <a:rPr lang="en-US" altLang="ko-KR" sz="1200" b="1" i="0" u="none" strike="noStrike" kern="1200" baseline="0" dirty="0" smtClean="0">
                          <a:solidFill>
                            <a:schemeClr val="tx1"/>
                          </a:solidFill>
                          <a:latin typeface="+mn-lt"/>
                          <a:ea typeface="+mn-ea"/>
                          <a:cs typeface="+mn-cs"/>
                        </a:rPr>
                        <a:t>(</a:t>
                      </a:r>
                      <a:r>
                        <a:rPr lang="ko-KR" altLang="en-US" sz="1200" b="1" i="0" u="none" strike="noStrike" kern="1200" baseline="0" dirty="0" err="1" smtClean="0">
                          <a:solidFill>
                            <a:schemeClr val="tx1"/>
                          </a:solidFill>
                          <a:latin typeface="+mn-lt"/>
                          <a:ea typeface="+mn-ea"/>
                          <a:cs typeface="+mn-cs"/>
                        </a:rPr>
                        <a:t>환승</a:t>
                      </a:r>
                      <a:r>
                        <a:rPr lang="en-US" altLang="ko-KR" sz="1200" b="1" i="0" u="none" strike="noStrike" kern="1200" baseline="0" dirty="0" smtClean="0">
                          <a:solidFill>
                            <a:schemeClr val="tx1"/>
                          </a:solidFill>
                          <a:latin typeface="+mn-lt"/>
                          <a:ea typeface="+mn-ea"/>
                          <a:cs typeface="+mn-cs"/>
                        </a:rPr>
                        <a:t>) → </a:t>
                      </a:r>
                      <a:r>
                        <a:rPr lang="ko-KR" altLang="en-US" sz="1200" b="1" i="0" u="none" strike="noStrike" kern="1200" baseline="0" dirty="0" smtClean="0">
                          <a:solidFill>
                            <a:schemeClr val="tx1"/>
                          </a:solidFill>
                          <a:latin typeface="+mn-lt"/>
                          <a:ea typeface="+mn-ea"/>
                          <a:cs typeface="+mn-cs"/>
                        </a:rPr>
                        <a:t>영남대역</a:t>
                      </a:r>
                      <a:r>
                        <a:rPr lang="en-US" altLang="ko-KR" sz="1200" b="1" i="0" u="none" strike="noStrike" kern="1200" baseline="0" dirty="0" smtClean="0">
                          <a:solidFill>
                            <a:schemeClr val="tx1"/>
                          </a:solidFill>
                          <a:latin typeface="+mn-lt"/>
                          <a:ea typeface="+mn-ea"/>
                          <a:cs typeface="+mn-cs"/>
                        </a:rPr>
                        <a:t>(2</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endParaRPr lang="ko-KR" altLang="en-US" sz="1200" b="0" i="0" u="none" strike="noStrike" kern="1200" baseline="0" dirty="0" smtClean="0">
                        <a:solidFill>
                          <a:schemeClr val="tx1"/>
                        </a:solidFill>
                        <a:latin typeface="+mn-lt"/>
                        <a:ea typeface="+mn-ea"/>
                        <a:cs typeface="+mn-cs"/>
                      </a:endParaRPr>
                    </a:p>
                    <a:p>
                      <a:r>
                        <a:rPr lang="en-US" altLang="ko-KR" sz="1200" b="1" i="0" u="none" strike="noStrike" kern="1200" baseline="0" dirty="0" smtClean="0">
                          <a:solidFill>
                            <a:schemeClr val="tx1"/>
                          </a:solidFill>
                          <a:latin typeface="+mn-lt"/>
                          <a:ea typeface="+mn-ea"/>
                          <a:cs typeface="+mn-cs"/>
                        </a:rPr>
                        <a:t>3. </a:t>
                      </a:r>
                      <a:r>
                        <a:rPr lang="ko-KR" altLang="en-US" sz="1200" b="1" i="0" u="none" strike="noStrike" kern="1200" baseline="0" dirty="0" smtClean="0">
                          <a:solidFill>
                            <a:schemeClr val="tx1"/>
                          </a:solidFill>
                          <a:latin typeface="+mn-lt"/>
                          <a:ea typeface="+mn-ea"/>
                          <a:cs typeface="+mn-cs"/>
                        </a:rPr>
                        <a:t>동부시외버스터미널 하차 </a:t>
                      </a:r>
                      <a:endParaRPr lang="ko-KR" altLang="en-US" sz="1200" b="0" i="0" u="none" strike="noStrike" kern="1200" baseline="0" dirty="0" smtClean="0">
                        <a:solidFill>
                          <a:schemeClr val="tx1"/>
                        </a:solidFill>
                        <a:latin typeface="+mn-lt"/>
                        <a:ea typeface="+mn-ea"/>
                        <a:cs typeface="+mn-cs"/>
                      </a:endParaRPr>
                    </a:p>
                    <a:p>
                      <a:r>
                        <a:rPr lang="ko-KR" altLang="en-US" sz="1200" b="1" i="0" u="none" strike="noStrike" kern="1200" baseline="0" dirty="0" smtClean="0">
                          <a:solidFill>
                            <a:schemeClr val="tx1"/>
                          </a:solidFill>
                          <a:latin typeface="+mn-lt"/>
                          <a:ea typeface="+mn-ea"/>
                          <a:cs typeface="+mn-cs"/>
                        </a:rPr>
                        <a:t>지하철 </a:t>
                      </a: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err="1" smtClean="0">
                          <a:solidFill>
                            <a:schemeClr val="tx1"/>
                          </a:solidFill>
                          <a:latin typeface="+mn-lt"/>
                          <a:ea typeface="+mn-ea"/>
                          <a:cs typeface="+mn-cs"/>
                        </a:rPr>
                        <a:t>동대구역</a:t>
                      </a:r>
                      <a:r>
                        <a:rPr lang="en-US" altLang="ko-KR" sz="1200" b="1" i="0" u="none" strike="noStrike" kern="1200" baseline="0" dirty="0" smtClean="0">
                          <a:solidFill>
                            <a:schemeClr val="tx1"/>
                          </a:solidFill>
                          <a:latin typeface="+mn-lt"/>
                          <a:ea typeface="+mn-ea"/>
                          <a:cs typeface="+mn-cs"/>
                        </a:rPr>
                        <a:t>(1</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smtClean="0">
                          <a:solidFill>
                            <a:schemeClr val="tx1"/>
                          </a:solidFill>
                          <a:latin typeface="+mn-lt"/>
                          <a:ea typeface="+mn-ea"/>
                          <a:cs typeface="+mn-cs"/>
                        </a:rPr>
                        <a:t>또는</a:t>
                      </a:r>
                      <a:endParaRPr lang="en-US" altLang="ko-KR" sz="1200" b="1" i="0" u="none" strike="noStrike" kern="1200" baseline="0" dirty="0" smtClean="0">
                        <a:solidFill>
                          <a:schemeClr val="tx1"/>
                        </a:solidFill>
                        <a:latin typeface="+mn-lt"/>
                        <a:ea typeface="+mn-ea"/>
                        <a:cs typeface="+mn-cs"/>
                      </a:endParaRPr>
                    </a:p>
                    <a:p>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smtClean="0">
                          <a:solidFill>
                            <a:schemeClr val="tx1"/>
                          </a:solidFill>
                          <a:latin typeface="+mn-lt"/>
                          <a:ea typeface="+mn-ea"/>
                          <a:cs typeface="+mn-cs"/>
                        </a:rPr>
                        <a:t> </a:t>
                      </a:r>
                      <a:r>
                        <a:rPr lang="ko-KR" altLang="en-US" sz="1200" b="1" i="0" u="none" strike="noStrike" kern="1200" baseline="0" dirty="0" err="1" smtClean="0">
                          <a:solidFill>
                            <a:schemeClr val="tx1"/>
                          </a:solidFill>
                          <a:latin typeface="+mn-lt"/>
                          <a:ea typeface="+mn-ea"/>
                          <a:cs typeface="+mn-cs"/>
                        </a:rPr>
                        <a:t>범어역</a:t>
                      </a:r>
                      <a:r>
                        <a:rPr lang="en-US" altLang="ko-KR" sz="1200" b="1" i="0" u="none" strike="noStrike" kern="1200" baseline="0" dirty="0" smtClean="0">
                          <a:solidFill>
                            <a:schemeClr val="tx1"/>
                          </a:solidFill>
                          <a:latin typeface="+mn-lt"/>
                          <a:ea typeface="+mn-ea"/>
                          <a:cs typeface="+mn-cs"/>
                        </a:rPr>
                        <a:t>(2</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smtClean="0">
                          <a:solidFill>
                            <a:schemeClr val="tx1"/>
                          </a:solidFill>
                          <a:latin typeface="+mn-lt"/>
                          <a:ea typeface="+mn-ea"/>
                          <a:cs typeface="+mn-cs"/>
                        </a:rPr>
                        <a:t>→ 영남대역</a:t>
                      </a:r>
                      <a:r>
                        <a:rPr lang="en-US" altLang="ko-KR" sz="1200" b="1" i="0" u="none" strike="noStrike" kern="1200" baseline="0" dirty="0" smtClean="0">
                          <a:solidFill>
                            <a:schemeClr val="tx1"/>
                          </a:solidFill>
                          <a:latin typeface="+mn-lt"/>
                          <a:ea typeface="+mn-ea"/>
                          <a:cs typeface="+mn-cs"/>
                        </a:rPr>
                        <a:t>(2</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a:t>
                      </a:r>
                      <a:endParaRPr lang="ko-KR" altLang="en-US" sz="1200" dirty="0">
                        <a:latin typeface="+mn-lt"/>
                      </a:endParaRPr>
                    </a:p>
                  </a:txBody>
                  <a:tcPr marL="93367" marR="93367" marT="49530" marB="49530"/>
                </a:tc>
              </a:tr>
              <a:tr h="891540">
                <a:tc>
                  <a:txBody>
                    <a:bodyPr/>
                    <a:lstStyle/>
                    <a:p>
                      <a:r>
                        <a:rPr lang="ko-KR" altLang="en-US" sz="1200" b="1" i="0" u="none" strike="noStrike" kern="1200" baseline="0" dirty="0" smtClean="0">
                          <a:solidFill>
                            <a:schemeClr val="tx1"/>
                          </a:solidFill>
                          <a:latin typeface="+mn-lt"/>
                          <a:ea typeface="+mn-ea"/>
                          <a:cs typeface="+mn-cs"/>
                        </a:rPr>
                        <a:t>시내버스 </a:t>
                      </a:r>
                      <a:endParaRPr lang="ko-KR" altLang="en-US" sz="1200" b="0" i="0" u="none" strike="noStrike" kern="1200" baseline="0" dirty="0" smtClean="0">
                        <a:solidFill>
                          <a:schemeClr val="tx1"/>
                        </a:solidFill>
                        <a:latin typeface="+mn-lt"/>
                        <a:ea typeface="+mn-ea"/>
                        <a:cs typeface="+mn-cs"/>
                      </a:endParaRPr>
                    </a:p>
                    <a:p>
                      <a:r>
                        <a:rPr lang="en-US" altLang="ko-KR" sz="1200" b="1" i="0" u="none" strike="noStrike" kern="1200" baseline="0" dirty="0" smtClean="0">
                          <a:solidFill>
                            <a:schemeClr val="tx1"/>
                          </a:solidFill>
                          <a:latin typeface="+mn-lt"/>
                          <a:ea typeface="+mn-ea"/>
                          <a:cs typeface="+mn-cs"/>
                        </a:rPr>
                        <a:t>1. </a:t>
                      </a:r>
                      <a:r>
                        <a:rPr lang="ko-KR" altLang="en-US" sz="1200" b="1" i="0" u="none" strike="noStrike" kern="1200" baseline="0" dirty="0" smtClean="0">
                          <a:solidFill>
                            <a:schemeClr val="tx1"/>
                          </a:solidFill>
                          <a:latin typeface="+mn-lt"/>
                          <a:ea typeface="+mn-ea"/>
                          <a:cs typeface="+mn-cs"/>
                        </a:rPr>
                        <a:t>남부시외버스터미널 경유 </a:t>
                      </a:r>
                      <a:r>
                        <a:rPr lang="en-US" altLang="ko-KR" sz="1200" b="1" i="0" u="none" strike="noStrike" kern="1200" baseline="0" dirty="0" smtClean="0">
                          <a:solidFill>
                            <a:schemeClr val="tx1"/>
                          </a:solidFill>
                          <a:latin typeface="+mn-lt"/>
                          <a:ea typeface="+mn-ea"/>
                          <a:cs typeface="+mn-cs"/>
                        </a:rPr>
                        <a:t>: 309,509,609,649,909,939 </a:t>
                      </a:r>
                      <a:endParaRPr lang="ko-KR" altLang="en-US" sz="1200" b="0" i="0" u="none" strike="noStrike" kern="1200" baseline="0" dirty="0" smtClean="0">
                        <a:solidFill>
                          <a:schemeClr val="tx1"/>
                        </a:solidFill>
                        <a:latin typeface="+mn-lt"/>
                        <a:ea typeface="+mn-ea"/>
                        <a:cs typeface="+mn-cs"/>
                      </a:endParaRPr>
                    </a:p>
                    <a:p>
                      <a:r>
                        <a:rPr lang="en-US" altLang="ko-KR" sz="1200" b="1" i="0" u="none" strike="noStrike" kern="1200" baseline="0" dirty="0" smtClean="0">
                          <a:solidFill>
                            <a:schemeClr val="tx1"/>
                          </a:solidFill>
                          <a:latin typeface="+mn-lt"/>
                          <a:ea typeface="+mn-ea"/>
                          <a:cs typeface="+mn-cs"/>
                        </a:rPr>
                        <a:t>2. </a:t>
                      </a:r>
                      <a:r>
                        <a:rPr lang="ko-KR" altLang="en-US" sz="1200" b="1" i="0" u="none" strike="noStrike" kern="1200" baseline="0" dirty="0" err="1" smtClean="0">
                          <a:solidFill>
                            <a:schemeClr val="tx1"/>
                          </a:solidFill>
                          <a:latin typeface="+mn-lt"/>
                          <a:ea typeface="+mn-ea"/>
                          <a:cs typeface="+mn-cs"/>
                        </a:rPr>
                        <a:t>반야월</a:t>
                      </a:r>
                      <a:r>
                        <a:rPr lang="ko-KR" altLang="en-US" sz="1200" b="1" i="0" u="none" strike="noStrike" kern="1200" baseline="0" dirty="0" smtClean="0">
                          <a:solidFill>
                            <a:schemeClr val="tx1"/>
                          </a:solidFill>
                          <a:latin typeface="+mn-lt"/>
                          <a:ea typeface="+mn-ea"/>
                          <a:cs typeface="+mn-cs"/>
                        </a:rPr>
                        <a:t> 경유 </a:t>
                      </a:r>
                      <a:r>
                        <a:rPr lang="en-US" altLang="ko-KR" sz="1200" b="1" i="0" u="none" strike="noStrike" kern="1200" baseline="0" dirty="0" smtClean="0">
                          <a:solidFill>
                            <a:schemeClr val="tx1"/>
                          </a:solidFill>
                          <a:latin typeface="+mn-lt"/>
                          <a:ea typeface="+mn-ea"/>
                          <a:cs typeface="+mn-cs"/>
                        </a:rPr>
                        <a:t>: 719,980</a:t>
                      </a:r>
                      <a:endParaRPr lang="ko-KR" altLang="en-US" sz="1200" dirty="0">
                        <a:latin typeface="+mn-lt"/>
                      </a:endParaRPr>
                    </a:p>
                  </a:txBody>
                  <a:tcPr marL="93367" marR="93367" marT="49530" marB="49530"/>
                </a:tc>
                <a:tc vMerge="1">
                  <a:txBody>
                    <a:bodyPr/>
                    <a:lstStyle/>
                    <a:p>
                      <a:pPr latinLnBrk="1"/>
                      <a:endParaRPr lang="ko-KR" altLang="en-US" dirty="0"/>
                    </a:p>
                  </a:txBody>
                  <a:tcPr/>
                </a:tc>
              </a:tr>
              <a:tr h="693420">
                <a:tc>
                  <a:txBody>
                    <a:bodyPr/>
                    <a:lstStyle/>
                    <a:p>
                      <a:r>
                        <a:rPr lang="ko-KR" altLang="en-US" sz="1200" b="1" i="0" u="none" strike="noStrike" kern="1200" baseline="0" dirty="0" smtClean="0">
                          <a:solidFill>
                            <a:schemeClr val="tx1"/>
                          </a:solidFill>
                          <a:latin typeface="+mn-lt"/>
                          <a:ea typeface="+mn-ea"/>
                          <a:cs typeface="+mn-cs"/>
                        </a:rPr>
                        <a:t>승용차</a:t>
                      </a:r>
                      <a:endParaRPr lang="ko-KR" altLang="en-US" sz="1200" b="0" i="0" u="none" strike="noStrike" kern="1200" baseline="0" dirty="0" smtClean="0">
                        <a:solidFill>
                          <a:schemeClr val="tx1"/>
                        </a:solidFill>
                        <a:latin typeface="+mn-lt"/>
                        <a:ea typeface="+mn-ea"/>
                        <a:cs typeface="+mn-cs"/>
                      </a:endParaRPr>
                    </a:p>
                    <a:p>
                      <a:pPr marL="0" indent="0">
                        <a:buNone/>
                      </a:pPr>
                      <a:r>
                        <a:rPr lang="en-US" altLang="ko-KR" sz="1200" b="1" i="0" u="none" strike="noStrike" kern="1200" baseline="0" dirty="0" smtClean="0">
                          <a:solidFill>
                            <a:schemeClr val="tx1"/>
                          </a:solidFill>
                          <a:latin typeface="+mn-lt"/>
                          <a:ea typeface="+mn-ea"/>
                          <a:cs typeface="+mn-cs"/>
                        </a:rPr>
                        <a:t>1. </a:t>
                      </a:r>
                      <a:r>
                        <a:rPr lang="ko-KR" altLang="en-US" sz="1200" b="1" i="0" u="none" strike="noStrike" kern="1200" baseline="0" dirty="0" smtClean="0">
                          <a:solidFill>
                            <a:schemeClr val="tx1"/>
                          </a:solidFill>
                          <a:latin typeface="+mn-lt"/>
                          <a:ea typeface="+mn-ea"/>
                          <a:cs typeface="+mn-cs"/>
                        </a:rPr>
                        <a:t>수성</a:t>
                      </a:r>
                      <a:r>
                        <a:rPr lang="en-US" altLang="ko-KR" sz="1200" b="1" i="0" u="none" strike="noStrike" kern="1200" baseline="0" dirty="0" smtClean="0">
                          <a:solidFill>
                            <a:schemeClr val="tx1"/>
                          </a:solidFill>
                          <a:latin typeface="+mn-lt"/>
                          <a:ea typeface="+mn-ea"/>
                          <a:cs typeface="+mn-cs"/>
                        </a:rPr>
                        <a:t>IC</a:t>
                      </a:r>
                      <a:r>
                        <a:rPr lang="ko-KR" altLang="en-US" sz="1200" b="1" i="0" u="none" strike="noStrike" kern="1200" baseline="0" dirty="0" smtClean="0">
                          <a:solidFill>
                            <a:schemeClr val="tx1"/>
                          </a:solidFill>
                          <a:latin typeface="+mn-lt"/>
                          <a:ea typeface="+mn-ea"/>
                          <a:cs typeface="+mn-cs"/>
                        </a:rPr>
                        <a:t>에서 경산방면 약 </a:t>
                      </a:r>
                      <a:r>
                        <a:rPr lang="en-US" altLang="ko-KR" sz="1200" b="1" i="0" u="none" strike="noStrike" kern="1200" baseline="0" dirty="0" smtClean="0">
                          <a:solidFill>
                            <a:schemeClr val="tx1"/>
                          </a:solidFill>
                          <a:latin typeface="+mn-lt"/>
                          <a:ea typeface="+mn-ea"/>
                          <a:cs typeface="+mn-cs"/>
                        </a:rPr>
                        <a:t>8km</a:t>
                      </a:r>
                    </a:p>
                    <a:p>
                      <a:pPr marL="0" indent="0">
                        <a:buNone/>
                      </a:pPr>
                      <a:r>
                        <a:rPr lang="en-US" altLang="ko-KR" sz="1200" b="1" i="0" u="none" strike="noStrike" kern="1200" baseline="0" dirty="0" smtClean="0">
                          <a:solidFill>
                            <a:schemeClr val="tx1"/>
                          </a:solidFill>
                          <a:latin typeface="+mn-lt"/>
                          <a:ea typeface="+mn-ea"/>
                          <a:cs typeface="+mn-cs"/>
                        </a:rPr>
                        <a:t>2. </a:t>
                      </a:r>
                      <a:r>
                        <a:rPr lang="ko-KR" altLang="en-US" sz="1200" b="1" i="0" u="none" strike="noStrike" kern="1200" baseline="0" dirty="0" smtClean="0">
                          <a:solidFill>
                            <a:schemeClr val="tx1"/>
                          </a:solidFill>
                          <a:latin typeface="+mn-lt"/>
                          <a:ea typeface="+mn-ea"/>
                          <a:cs typeface="+mn-cs"/>
                        </a:rPr>
                        <a:t>경산</a:t>
                      </a:r>
                      <a:r>
                        <a:rPr lang="en-US" altLang="ko-KR" sz="1200" b="1" i="0" u="none" strike="noStrike" kern="1200" baseline="0" dirty="0" smtClean="0">
                          <a:solidFill>
                            <a:schemeClr val="tx1"/>
                          </a:solidFill>
                          <a:latin typeface="+mn-lt"/>
                          <a:ea typeface="+mn-ea"/>
                          <a:cs typeface="+mn-cs"/>
                        </a:rPr>
                        <a:t>IC</a:t>
                      </a:r>
                      <a:r>
                        <a:rPr lang="ko-KR" altLang="en-US" sz="1200" b="1" i="0" u="none" strike="noStrike" kern="1200" baseline="0" dirty="0" smtClean="0">
                          <a:solidFill>
                            <a:schemeClr val="tx1"/>
                          </a:solidFill>
                          <a:latin typeface="+mn-lt"/>
                          <a:ea typeface="+mn-ea"/>
                          <a:cs typeface="+mn-cs"/>
                        </a:rPr>
                        <a:t>에서 </a:t>
                      </a:r>
                      <a:r>
                        <a:rPr lang="ko-KR" altLang="en-US" sz="1200" b="1" i="0" u="none" strike="noStrike" kern="1200" baseline="0" dirty="0" err="1" smtClean="0">
                          <a:solidFill>
                            <a:schemeClr val="tx1"/>
                          </a:solidFill>
                          <a:latin typeface="+mn-lt"/>
                          <a:ea typeface="+mn-ea"/>
                          <a:cs typeface="+mn-cs"/>
                        </a:rPr>
                        <a:t>영남대방면</a:t>
                      </a:r>
                      <a:r>
                        <a:rPr lang="ko-KR" altLang="en-US" sz="1200" b="1" i="0" u="none" strike="noStrike" kern="1200" baseline="0" dirty="0" smtClean="0">
                          <a:solidFill>
                            <a:schemeClr val="tx1"/>
                          </a:solidFill>
                          <a:latin typeface="+mn-lt"/>
                          <a:ea typeface="+mn-ea"/>
                          <a:cs typeface="+mn-cs"/>
                        </a:rPr>
                        <a:t> 약 </a:t>
                      </a:r>
                      <a:r>
                        <a:rPr lang="en-US" altLang="ko-KR" sz="1200" b="1" i="0" u="none" strike="noStrike" kern="1200" baseline="0" dirty="0" smtClean="0">
                          <a:solidFill>
                            <a:schemeClr val="tx1"/>
                          </a:solidFill>
                          <a:latin typeface="+mn-lt"/>
                          <a:ea typeface="+mn-ea"/>
                          <a:cs typeface="+mn-cs"/>
                        </a:rPr>
                        <a:t>6km</a:t>
                      </a:r>
                    </a:p>
                  </a:txBody>
                  <a:tcPr marL="93367" marR="93367" marT="49530" marB="49530"/>
                </a:tc>
                <a:tc rowSpan="2">
                  <a:txBody>
                    <a:bodyPr/>
                    <a:lstStyle/>
                    <a:p>
                      <a:r>
                        <a:rPr lang="ko-KR" altLang="en-US" sz="1200" b="1" i="0" u="none" strike="noStrike" kern="1200" baseline="0" dirty="0" smtClean="0">
                          <a:solidFill>
                            <a:schemeClr val="tx1"/>
                          </a:solidFill>
                          <a:latin typeface="+mn-lt"/>
                          <a:ea typeface="+mn-ea"/>
                          <a:cs typeface="+mn-cs"/>
                        </a:rPr>
                        <a:t>항공</a:t>
                      </a:r>
                      <a:r>
                        <a:rPr lang="en-US" altLang="ko-KR" sz="1200" b="1" i="0" u="none" strike="noStrike" kern="1200" baseline="0" dirty="0" smtClean="0">
                          <a:solidFill>
                            <a:schemeClr val="tx1"/>
                          </a:solidFill>
                          <a:latin typeface="+mn-lt"/>
                          <a:ea typeface="+mn-ea"/>
                          <a:cs typeface="+mn-cs"/>
                        </a:rPr>
                        <a:t>(</a:t>
                      </a:r>
                      <a:r>
                        <a:rPr lang="ko-KR" altLang="en-US" sz="1200" b="1" i="0" u="none" strike="noStrike" kern="1200" baseline="0" dirty="0" smtClean="0">
                          <a:solidFill>
                            <a:schemeClr val="tx1"/>
                          </a:solidFill>
                          <a:latin typeface="+mn-lt"/>
                          <a:ea typeface="+mn-ea"/>
                          <a:cs typeface="+mn-cs"/>
                        </a:rPr>
                        <a:t>대구국제공항</a:t>
                      </a:r>
                      <a:r>
                        <a:rPr lang="en-US" altLang="ko-KR" sz="1200" b="1" i="0" u="none" strike="noStrike" kern="1200" baseline="0" dirty="0" smtClean="0">
                          <a:solidFill>
                            <a:schemeClr val="tx1"/>
                          </a:solidFill>
                          <a:latin typeface="+mn-lt"/>
                          <a:ea typeface="+mn-ea"/>
                          <a:cs typeface="+mn-cs"/>
                        </a:rPr>
                        <a:t>) </a:t>
                      </a:r>
                      <a:endParaRPr lang="ko-KR" altLang="en-US" sz="1200" b="0" i="0" u="none" strike="noStrike" kern="1200" baseline="0" dirty="0" smtClean="0">
                        <a:solidFill>
                          <a:schemeClr val="tx1"/>
                        </a:solidFill>
                        <a:latin typeface="+mn-lt"/>
                        <a:ea typeface="+mn-ea"/>
                        <a:cs typeface="+mn-cs"/>
                      </a:endParaRPr>
                    </a:p>
                    <a:p>
                      <a:pPr marL="0" indent="0">
                        <a:buNone/>
                      </a:pPr>
                      <a:r>
                        <a:rPr lang="en-US" altLang="ko-KR" sz="1200" b="1" i="0" u="none" strike="noStrike" kern="1200" baseline="0" dirty="0" smtClean="0">
                          <a:solidFill>
                            <a:schemeClr val="tx1"/>
                          </a:solidFill>
                          <a:latin typeface="+mn-lt"/>
                          <a:ea typeface="+mn-ea"/>
                          <a:cs typeface="+mn-cs"/>
                        </a:rPr>
                        <a:t>1. </a:t>
                      </a:r>
                      <a:r>
                        <a:rPr lang="ko-KR" altLang="en-US" sz="1200" b="1" i="0" u="none" strike="noStrike" kern="1200" baseline="0" dirty="0" smtClean="0">
                          <a:solidFill>
                            <a:schemeClr val="tx1"/>
                          </a:solidFill>
                          <a:latin typeface="+mn-lt"/>
                          <a:ea typeface="+mn-ea"/>
                          <a:cs typeface="+mn-cs"/>
                        </a:rPr>
                        <a:t>버스 </a:t>
                      </a:r>
                      <a:r>
                        <a:rPr lang="en-US" altLang="ko-KR" sz="1200" b="1" i="0" u="none" strike="noStrike" kern="1200" baseline="0" dirty="0" smtClean="0">
                          <a:solidFill>
                            <a:schemeClr val="tx1"/>
                          </a:solidFill>
                          <a:latin typeface="+mn-lt"/>
                          <a:ea typeface="+mn-ea"/>
                          <a:cs typeface="+mn-cs"/>
                        </a:rPr>
                        <a:t>: 719, </a:t>
                      </a:r>
                      <a:r>
                        <a:rPr lang="ko-KR" altLang="en-US" sz="1200" b="1" i="0" u="none" strike="noStrike" kern="1200" baseline="0" dirty="0" smtClean="0">
                          <a:solidFill>
                            <a:schemeClr val="tx1"/>
                          </a:solidFill>
                          <a:latin typeface="+mn-lt"/>
                          <a:ea typeface="+mn-ea"/>
                          <a:cs typeface="+mn-cs"/>
                        </a:rPr>
                        <a:t>소요시간</a:t>
                      </a:r>
                      <a:r>
                        <a:rPr lang="en-US" altLang="ko-KR" sz="1200" b="1" i="0" u="none" strike="noStrike" kern="1200" baseline="0" dirty="0" smtClean="0">
                          <a:solidFill>
                            <a:schemeClr val="tx1"/>
                          </a:solidFill>
                          <a:latin typeface="+mn-lt"/>
                          <a:ea typeface="+mn-ea"/>
                          <a:cs typeface="+mn-cs"/>
                        </a:rPr>
                        <a:t>:50</a:t>
                      </a:r>
                      <a:r>
                        <a:rPr lang="ko-KR" altLang="en-US" sz="1200" b="1" i="0" u="none" strike="noStrike" kern="1200" baseline="0" dirty="0" smtClean="0">
                          <a:solidFill>
                            <a:schemeClr val="tx1"/>
                          </a:solidFill>
                          <a:latin typeface="+mn-lt"/>
                          <a:ea typeface="+mn-ea"/>
                          <a:cs typeface="+mn-cs"/>
                        </a:rPr>
                        <a:t>분</a:t>
                      </a:r>
                      <a:endParaRPr lang="en-US" altLang="ko-KR" sz="1200" b="1" i="0" u="none" strike="noStrike" kern="1200" baseline="0" dirty="0" smtClean="0">
                        <a:solidFill>
                          <a:schemeClr val="tx1"/>
                        </a:solidFill>
                        <a:latin typeface="+mn-lt"/>
                        <a:ea typeface="+mn-ea"/>
                        <a:cs typeface="+mn-cs"/>
                      </a:endParaRPr>
                    </a:p>
                    <a:p>
                      <a:pPr marL="0" indent="0">
                        <a:buNone/>
                      </a:pPr>
                      <a:r>
                        <a:rPr lang="en-US" altLang="ko-KR" sz="1200" b="1" i="0" u="none" strike="noStrike" kern="1200" baseline="0" dirty="0" smtClean="0">
                          <a:solidFill>
                            <a:schemeClr val="tx1"/>
                          </a:solidFill>
                          <a:latin typeface="+mn-lt"/>
                          <a:ea typeface="+mn-ea"/>
                          <a:cs typeface="+mn-cs"/>
                        </a:rPr>
                        <a:t>2. </a:t>
                      </a:r>
                      <a:r>
                        <a:rPr lang="ko-KR" altLang="en-US" sz="1200" b="1" i="0" u="none" strike="noStrike" kern="1200" baseline="0" dirty="0" smtClean="0">
                          <a:solidFill>
                            <a:schemeClr val="tx1"/>
                          </a:solidFill>
                          <a:latin typeface="+mn-lt"/>
                          <a:ea typeface="+mn-ea"/>
                          <a:cs typeface="+mn-cs"/>
                        </a:rPr>
                        <a:t>지하철 </a:t>
                      </a: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smtClean="0">
                          <a:solidFill>
                            <a:schemeClr val="tx1"/>
                          </a:solidFill>
                          <a:latin typeface="+mn-lt"/>
                          <a:ea typeface="+mn-ea"/>
                          <a:cs typeface="+mn-cs"/>
                        </a:rPr>
                        <a:t>아양교역</a:t>
                      </a:r>
                      <a:r>
                        <a:rPr lang="en-US" altLang="ko-KR" sz="1200" b="1" i="0" u="none" strike="noStrike" kern="1200" baseline="0" dirty="0" smtClean="0">
                          <a:solidFill>
                            <a:schemeClr val="tx1"/>
                          </a:solidFill>
                          <a:latin typeface="+mn-lt"/>
                          <a:ea typeface="+mn-ea"/>
                          <a:cs typeface="+mn-cs"/>
                        </a:rPr>
                        <a:t>(1</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p>
                    <a:p>
                      <a:pPr marL="0" indent="0">
                        <a:buNone/>
                      </a:pPr>
                      <a:r>
                        <a:rPr lang="en-US" altLang="ko-KR" sz="1200" b="1" i="0" u="none" strike="noStrike" kern="1200" baseline="0" dirty="0" smtClean="0">
                          <a:solidFill>
                            <a:schemeClr val="tx1"/>
                          </a:solidFill>
                          <a:latin typeface="+mn-lt"/>
                          <a:ea typeface="+mn-ea"/>
                          <a:cs typeface="+mn-cs"/>
                        </a:rPr>
                        <a:t>        </a:t>
                      </a:r>
                      <a:r>
                        <a:rPr lang="ko-KR" altLang="en-US" sz="1200" b="1" i="0" u="none" strike="noStrike" kern="1200" baseline="0" dirty="0" err="1" smtClean="0">
                          <a:solidFill>
                            <a:schemeClr val="tx1"/>
                          </a:solidFill>
                          <a:latin typeface="+mn-lt"/>
                          <a:ea typeface="+mn-ea"/>
                          <a:cs typeface="+mn-cs"/>
                        </a:rPr>
                        <a:t>반월당역</a:t>
                      </a:r>
                      <a:r>
                        <a:rPr lang="en-US" altLang="ko-KR" sz="1200" b="1" i="0" u="none" strike="noStrike" kern="1200" baseline="0" dirty="0" smtClean="0">
                          <a:solidFill>
                            <a:schemeClr val="tx1"/>
                          </a:solidFill>
                          <a:latin typeface="+mn-lt"/>
                          <a:ea typeface="+mn-ea"/>
                          <a:cs typeface="+mn-cs"/>
                        </a:rPr>
                        <a:t>(</a:t>
                      </a:r>
                      <a:r>
                        <a:rPr lang="ko-KR" altLang="en-US" sz="1200" b="1" i="0" u="none" strike="noStrike" kern="1200" baseline="0" dirty="0" err="1" smtClean="0">
                          <a:solidFill>
                            <a:schemeClr val="tx1"/>
                          </a:solidFill>
                          <a:latin typeface="+mn-lt"/>
                          <a:ea typeface="+mn-ea"/>
                          <a:cs typeface="+mn-cs"/>
                        </a:rPr>
                        <a:t>환승</a:t>
                      </a:r>
                      <a:r>
                        <a:rPr lang="en-US" altLang="ko-KR" sz="1200" b="1" i="0" u="none" strike="noStrike" kern="1200" baseline="0" dirty="0" smtClean="0">
                          <a:solidFill>
                            <a:schemeClr val="tx1"/>
                          </a:solidFill>
                          <a:latin typeface="+mn-lt"/>
                          <a:ea typeface="+mn-ea"/>
                          <a:cs typeface="+mn-cs"/>
                        </a:rPr>
                        <a:t>) → </a:t>
                      </a:r>
                      <a:r>
                        <a:rPr lang="ko-KR" altLang="en-US" sz="1200" b="1" i="0" u="none" strike="noStrike" kern="1200" baseline="0" dirty="0" smtClean="0">
                          <a:solidFill>
                            <a:schemeClr val="tx1"/>
                          </a:solidFill>
                          <a:latin typeface="+mn-lt"/>
                          <a:ea typeface="+mn-ea"/>
                          <a:cs typeface="+mn-cs"/>
                        </a:rPr>
                        <a:t>영남대역</a:t>
                      </a:r>
                      <a:r>
                        <a:rPr lang="en-US" altLang="ko-KR" sz="1200" b="1" i="0" u="none" strike="noStrike" kern="1200" baseline="0" dirty="0" smtClean="0">
                          <a:solidFill>
                            <a:schemeClr val="tx1"/>
                          </a:solidFill>
                          <a:latin typeface="+mn-lt"/>
                          <a:ea typeface="+mn-ea"/>
                          <a:cs typeface="+mn-cs"/>
                        </a:rPr>
                        <a:t>(2</a:t>
                      </a:r>
                      <a:r>
                        <a:rPr lang="ko-KR" altLang="en-US" sz="1200" b="1" i="0" u="none" strike="noStrike" kern="1200" baseline="0" dirty="0" smtClean="0">
                          <a:solidFill>
                            <a:schemeClr val="tx1"/>
                          </a:solidFill>
                          <a:latin typeface="+mn-lt"/>
                          <a:ea typeface="+mn-ea"/>
                          <a:cs typeface="+mn-cs"/>
                        </a:rPr>
                        <a:t>호선</a:t>
                      </a:r>
                      <a:r>
                        <a:rPr lang="en-US" altLang="ko-KR" sz="1200" b="1" i="0" u="none" strike="noStrike" kern="1200" baseline="0" dirty="0" smtClean="0">
                          <a:solidFill>
                            <a:schemeClr val="tx1"/>
                          </a:solidFill>
                          <a:latin typeface="+mn-lt"/>
                          <a:ea typeface="+mn-ea"/>
                          <a:cs typeface="+mn-cs"/>
                        </a:rPr>
                        <a:t>) </a:t>
                      </a:r>
                    </a:p>
                  </a:txBody>
                  <a:tcPr marL="93367" marR="93367" marT="49530" marB="49530"/>
                </a:tc>
              </a:tr>
              <a:tr h="693420">
                <a:tc>
                  <a:txBody>
                    <a:bodyPr/>
                    <a:lstStyle/>
                    <a:p>
                      <a:r>
                        <a:rPr lang="ko-KR" altLang="en-US" sz="1200" b="1" i="0" u="none" strike="noStrike" kern="1200" baseline="0" dirty="0" smtClean="0">
                          <a:solidFill>
                            <a:schemeClr val="tx1"/>
                          </a:solidFill>
                          <a:latin typeface="+mn-lt"/>
                          <a:ea typeface="+mn-ea"/>
                          <a:cs typeface="+mn-cs"/>
                        </a:rPr>
                        <a:t>택시 </a:t>
                      </a:r>
                      <a:endParaRPr lang="ko-KR" altLang="en-US" sz="1200" b="0" i="0" u="none" strike="noStrike" kern="1200" baseline="0" dirty="0" smtClean="0">
                        <a:solidFill>
                          <a:schemeClr val="tx1"/>
                        </a:solidFill>
                        <a:latin typeface="+mn-lt"/>
                        <a:ea typeface="+mn-ea"/>
                        <a:cs typeface="+mn-cs"/>
                      </a:endParaRPr>
                    </a:p>
                    <a:p>
                      <a:pPr marL="0" indent="0">
                        <a:buNone/>
                      </a:pPr>
                      <a:r>
                        <a:rPr lang="en-US" altLang="ko-KR" sz="1200" b="1" i="0" u="none" strike="noStrike" kern="1200" baseline="0" dirty="0" smtClean="0">
                          <a:solidFill>
                            <a:schemeClr val="tx1"/>
                          </a:solidFill>
                          <a:latin typeface="+mn-lt"/>
                          <a:ea typeface="+mn-ea"/>
                          <a:cs typeface="+mn-cs"/>
                        </a:rPr>
                        <a:t>1. </a:t>
                      </a:r>
                      <a:r>
                        <a:rPr lang="ko-KR" altLang="en-US" sz="1200" b="1" i="0" u="none" strike="noStrike" kern="1200" baseline="0" dirty="0" smtClean="0">
                          <a:solidFill>
                            <a:schemeClr val="tx1"/>
                          </a:solidFill>
                          <a:latin typeface="+mn-lt"/>
                          <a:ea typeface="+mn-ea"/>
                          <a:cs typeface="+mn-cs"/>
                        </a:rPr>
                        <a:t>대구에서 </a:t>
                      </a:r>
                      <a:r>
                        <a:rPr lang="ko-KR" altLang="en-US" sz="1200" b="1" i="0" u="none" strike="noStrike" kern="1200" baseline="0" dirty="0" err="1" smtClean="0">
                          <a:solidFill>
                            <a:schemeClr val="tx1"/>
                          </a:solidFill>
                          <a:latin typeface="+mn-lt"/>
                          <a:ea typeface="+mn-ea"/>
                          <a:cs typeface="+mn-cs"/>
                        </a:rPr>
                        <a:t>이용시</a:t>
                      </a:r>
                      <a:r>
                        <a:rPr lang="ko-KR" altLang="en-US" sz="1200" b="1" i="0" u="none" strike="noStrike" kern="1200" baseline="0" dirty="0" smtClean="0">
                          <a:solidFill>
                            <a:schemeClr val="tx1"/>
                          </a:solidFill>
                          <a:latin typeface="+mn-lt"/>
                          <a:ea typeface="+mn-ea"/>
                          <a:cs typeface="+mn-cs"/>
                        </a:rPr>
                        <a:t> </a:t>
                      </a:r>
                      <a:r>
                        <a:rPr lang="en-US" altLang="ko-KR" sz="1200" b="1" i="0" u="none" strike="noStrike" kern="1200" baseline="0" dirty="0" smtClean="0">
                          <a:solidFill>
                            <a:schemeClr val="tx1"/>
                          </a:solidFill>
                          <a:latin typeface="+mn-lt"/>
                          <a:ea typeface="+mn-ea"/>
                          <a:cs typeface="+mn-cs"/>
                        </a:rPr>
                        <a:t>: 1</a:t>
                      </a:r>
                      <a:r>
                        <a:rPr lang="ko-KR" altLang="en-US" sz="1200" b="1" i="0" u="none" strike="noStrike" kern="1200" baseline="0" dirty="0" smtClean="0">
                          <a:solidFill>
                            <a:schemeClr val="tx1"/>
                          </a:solidFill>
                          <a:latin typeface="+mn-lt"/>
                          <a:ea typeface="+mn-ea"/>
                          <a:cs typeface="+mn-cs"/>
                        </a:rPr>
                        <a:t>만원</a:t>
                      </a:r>
                      <a:r>
                        <a:rPr lang="en-US" altLang="ko-KR" sz="1200" b="1" i="0" u="none" strike="noStrike" kern="1200" baseline="0" dirty="0" smtClean="0">
                          <a:solidFill>
                            <a:schemeClr val="tx1"/>
                          </a:solidFill>
                          <a:latin typeface="+mn-lt"/>
                          <a:ea typeface="+mn-ea"/>
                          <a:cs typeface="+mn-cs"/>
                        </a:rPr>
                        <a:t>~1</a:t>
                      </a:r>
                      <a:r>
                        <a:rPr lang="ko-KR" altLang="en-US" sz="1200" b="1" i="0" u="none" strike="noStrike" kern="1200" baseline="0" dirty="0" smtClean="0">
                          <a:solidFill>
                            <a:schemeClr val="tx1"/>
                          </a:solidFill>
                          <a:latin typeface="+mn-lt"/>
                          <a:ea typeface="+mn-ea"/>
                          <a:cs typeface="+mn-cs"/>
                        </a:rPr>
                        <a:t>만</a:t>
                      </a:r>
                      <a:r>
                        <a:rPr lang="en-US" altLang="ko-KR" sz="1200" b="1" i="0" u="none" strike="noStrike" kern="1200" baseline="0" dirty="0" smtClean="0">
                          <a:solidFill>
                            <a:schemeClr val="tx1"/>
                          </a:solidFill>
                          <a:latin typeface="+mn-lt"/>
                          <a:ea typeface="+mn-ea"/>
                          <a:cs typeface="+mn-cs"/>
                        </a:rPr>
                        <a:t>5</a:t>
                      </a:r>
                      <a:r>
                        <a:rPr lang="ko-KR" altLang="en-US" sz="1200" b="1" i="0" u="none" strike="noStrike" kern="1200" baseline="0" dirty="0" smtClean="0">
                          <a:solidFill>
                            <a:schemeClr val="tx1"/>
                          </a:solidFill>
                          <a:latin typeface="+mn-lt"/>
                          <a:ea typeface="+mn-ea"/>
                          <a:cs typeface="+mn-cs"/>
                        </a:rPr>
                        <a:t>천원</a:t>
                      </a:r>
                      <a:endParaRPr lang="en-US" altLang="ko-KR" sz="1200" b="1" i="0" u="none" strike="noStrike" kern="1200" baseline="0" dirty="0" smtClean="0">
                        <a:solidFill>
                          <a:schemeClr val="tx1"/>
                        </a:solidFill>
                        <a:latin typeface="+mn-lt"/>
                        <a:ea typeface="+mn-ea"/>
                        <a:cs typeface="+mn-cs"/>
                      </a:endParaRPr>
                    </a:p>
                    <a:p>
                      <a:pPr marL="0" indent="0">
                        <a:buNone/>
                      </a:pPr>
                      <a:r>
                        <a:rPr lang="en-US" altLang="ko-KR" sz="1200" b="1" i="0" u="none" strike="noStrike" kern="1200" baseline="0" dirty="0" smtClean="0">
                          <a:solidFill>
                            <a:schemeClr val="tx1"/>
                          </a:solidFill>
                          <a:latin typeface="+mn-lt"/>
                          <a:ea typeface="+mn-ea"/>
                          <a:cs typeface="+mn-cs"/>
                        </a:rPr>
                        <a:t>2. </a:t>
                      </a:r>
                      <a:r>
                        <a:rPr lang="ko-KR" altLang="en-US" sz="1200" b="1" i="0" u="none" strike="noStrike" kern="1200" baseline="0" dirty="0" smtClean="0">
                          <a:solidFill>
                            <a:schemeClr val="tx1"/>
                          </a:solidFill>
                          <a:latin typeface="+mn-lt"/>
                          <a:ea typeface="+mn-ea"/>
                          <a:cs typeface="+mn-cs"/>
                        </a:rPr>
                        <a:t>경산에서 </a:t>
                      </a:r>
                      <a:r>
                        <a:rPr lang="ko-KR" altLang="en-US" sz="1200" b="1" i="0" u="none" strike="noStrike" kern="1200" baseline="0" dirty="0" err="1" smtClean="0">
                          <a:solidFill>
                            <a:schemeClr val="tx1"/>
                          </a:solidFill>
                          <a:latin typeface="+mn-lt"/>
                          <a:ea typeface="+mn-ea"/>
                          <a:cs typeface="+mn-cs"/>
                        </a:rPr>
                        <a:t>이용시</a:t>
                      </a:r>
                      <a:r>
                        <a:rPr lang="ko-KR" altLang="en-US" sz="1200" b="1" i="0" u="none" strike="noStrike" kern="1200" baseline="0" dirty="0" smtClean="0">
                          <a:solidFill>
                            <a:schemeClr val="tx1"/>
                          </a:solidFill>
                          <a:latin typeface="+mn-lt"/>
                          <a:ea typeface="+mn-ea"/>
                          <a:cs typeface="+mn-cs"/>
                        </a:rPr>
                        <a:t> </a:t>
                      </a:r>
                      <a:r>
                        <a:rPr lang="en-US" altLang="ko-KR" sz="1200" b="1" i="0" u="none" strike="noStrike" kern="1200" baseline="0" dirty="0" smtClean="0">
                          <a:solidFill>
                            <a:schemeClr val="tx1"/>
                          </a:solidFill>
                          <a:latin typeface="+mn-lt"/>
                          <a:ea typeface="+mn-ea"/>
                          <a:cs typeface="+mn-cs"/>
                        </a:rPr>
                        <a:t>: 4</a:t>
                      </a:r>
                      <a:r>
                        <a:rPr lang="ko-KR" altLang="en-US" sz="1200" b="1" i="0" u="none" strike="noStrike" kern="1200" baseline="0" dirty="0" err="1" smtClean="0">
                          <a:solidFill>
                            <a:schemeClr val="tx1"/>
                          </a:solidFill>
                          <a:latin typeface="+mn-lt"/>
                          <a:ea typeface="+mn-ea"/>
                          <a:cs typeface="+mn-cs"/>
                        </a:rPr>
                        <a:t>천원이내</a:t>
                      </a:r>
                      <a:r>
                        <a:rPr lang="ko-KR" altLang="en-US" sz="1200" b="1" i="0" u="none" strike="noStrike" kern="1200" baseline="0" dirty="0" smtClean="0">
                          <a:solidFill>
                            <a:schemeClr val="tx1"/>
                          </a:solidFill>
                          <a:latin typeface="+mn-lt"/>
                          <a:ea typeface="+mn-ea"/>
                          <a:cs typeface="+mn-cs"/>
                        </a:rPr>
                        <a:t> </a:t>
                      </a:r>
                      <a:endParaRPr lang="ko-KR" altLang="en-US" sz="1200" b="0" i="0" u="none" strike="noStrike" kern="1200" baseline="0" dirty="0" smtClean="0">
                        <a:solidFill>
                          <a:schemeClr val="tx1"/>
                        </a:solidFill>
                        <a:latin typeface="+mn-lt"/>
                        <a:ea typeface="+mn-ea"/>
                        <a:cs typeface="+mn-cs"/>
                      </a:endParaRPr>
                    </a:p>
                  </a:txBody>
                  <a:tcPr marL="93367" marR="93367" marT="49530" marB="49530"/>
                </a:tc>
                <a:tc vMerge="1">
                  <a:txBody>
                    <a:bodyPr/>
                    <a:lstStyle/>
                    <a:p>
                      <a:endParaRPr lang="en-US" altLang="ko-KR" sz="1200" b="1" i="0" u="none" strike="noStrike" kern="1200" baseline="0" dirty="0" smtClean="0">
                        <a:solidFill>
                          <a:schemeClr val="tx1"/>
                        </a:solidFill>
                        <a:latin typeface="+mn-lt"/>
                        <a:ea typeface="+mn-ea"/>
                        <a:cs typeface="+mn-cs"/>
                      </a:endParaRPr>
                    </a:p>
                  </a:txBody>
                  <a:tcPr/>
                </a:tc>
              </a:tr>
            </a:tbl>
          </a:graphicData>
        </a:graphic>
      </p:graphicFrame>
      <p:grpSp>
        <p:nvGrpSpPr>
          <p:cNvPr id="8" name="그룹 7"/>
          <p:cNvGrpSpPr/>
          <p:nvPr/>
        </p:nvGrpSpPr>
        <p:grpSpPr>
          <a:xfrm>
            <a:off x="-2025" y="38459"/>
            <a:ext cx="5471473" cy="566177"/>
            <a:chOff x="10470" y="4408542"/>
            <a:chExt cx="5358595" cy="522625"/>
          </a:xfrm>
        </p:grpSpPr>
        <p:sp>
          <p:nvSpPr>
            <p:cNvPr id="9" name="직사각형 8"/>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직사각형 9"/>
            <p:cNvSpPr/>
            <p:nvPr/>
          </p:nvSpPr>
          <p:spPr>
            <a:xfrm>
              <a:off x="10470" y="4408542"/>
              <a:ext cx="2575694" cy="426152"/>
            </a:xfrm>
            <a:prstGeom prst="rect">
              <a:avLst/>
            </a:prstGeom>
            <a:noFill/>
          </p:spPr>
          <p:txBody>
            <a:bodyPr wrap="square">
              <a:spAutoFit/>
            </a:bodyPr>
            <a:lstStyle/>
            <a:p>
              <a:r>
                <a:rPr lang="ko-KR" altLang="en-US" sz="2400" b="1" dirty="0" smtClean="0">
                  <a:solidFill>
                    <a:srgbClr val="002060"/>
                  </a:solidFill>
                </a:rPr>
                <a:t> 찾아오시는 길</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pic>
        <p:nvPicPr>
          <p:cNvPr id="11" name="Picture 3"/>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슬라이드 번호 개체 틀 1"/>
          <p:cNvSpPr>
            <a:spLocks noGrp="1"/>
          </p:cNvSpPr>
          <p:nvPr>
            <p:ph type="sldNum" sz="quarter" idx="12"/>
          </p:nvPr>
        </p:nvSpPr>
        <p:spPr/>
        <p:txBody>
          <a:bodyPr/>
          <a:lstStyle/>
          <a:p>
            <a:fld id="{84A5A0CE-9E8F-4518-A53B-FECD1FF9E382}" type="slidenum">
              <a:rPr lang="ko-KR" altLang="en-US" smtClean="0"/>
              <a:t>20</a:t>
            </a:fld>
            <a:endParaRPr lang="ko-KR" altLang="en-US"/>
          </a:p>
        </p:txBody>
      </p:sp>
    </p:spTree>
    <p:extLst>
      <p:ext uri="{BB962C8B-B14F-4D97-AF65-F5344CB8AC3E}">
        <p14:creationId xmlns:p14="http://schemas.microsoft.com/office/powerpoint/2010/main" val="2938650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541" y="1500796"/>
            <a:ext cx="6376919" cy="546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타원 2"/>
          <p:cNvSpPr/>
          <p:nvPr/>
        </p:nvSpPr>
        <p:spPr>
          <a:xfrm>
            <a:off x="1918602" y="4237100"/>
            <a:ext cx="332710" cy="3409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 name="직선 화살표 연결선 3"/>
          <p:cNvCxnSpPr>
            <a:endCxn id="3" idx="4"/>
          </p:cNvCxnSpPr>
          <p:nvPr/>
        </p:nvCxnSpPr>
        <p:spPr>
          <a:xfrm flipH="1" flipV="1">
            <a:off x="2084957" y="4578008"/>
            <a:ext cx="114649" cy="154630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 name="직사각형 4"/>
          <p:cNvSpPr/>
          <p:nvPr/>
        </p:nvSpPr>
        <p:spPr>
          <a:xfrm>
            <a:off x="1838692" y="6179452"/>
            <a:ext cx="1637097" cy="338554"/>
          </a:xfrm>
          <a:prstGeom prst="rect">
            <a:avLst/>
          </a:prstGeom>
        </p:spPr>
        <p:txBody>
          <a:bodyPr wrap="none">
            <a:spAutoFit/>
          </a:bodyPr>
          <a:lstStyle/>
          <a:p>
            <a:r>
              <a:rPr lang="ko-KR" altLang="en-US" sz="800" dirty="0" smtClean="0">
                <a:latin typeface="궁서" panose="02030600000101010101" pitchFamily="18" charset="-127"/>
                <a:ea typeface="궁서" panose="02030600000101010101" pitchFamily="18" charset="-127"/>
              </a:rPr>
              <a:t>천마아트센터</a:t>
            </a:r>
            <a:endParaRPr lang="en-US" altLang="ko-KR" sz="800" dirty="0" smtClean="0">
              <a:latin typeface="궁서" panose="02030600000101010101" pitchFamily="18" charset="-127"/>
              <a:ea typeface="궁서" panose="02030600000101010101" pitchFamily="18" charset="-127"/>
            </a:endParaRPr>
          </a:p>
          <a:p>
            <a:r>
              <a:rPr lang="en-US" altLang="ko-KR" sz="800" dirty="0" smtClean="0">
                <a:latin typeface="궁서" panose="02030600000101010101" pitchFamily="18" charset="-127"/>
                <a:ea typeface="궁서" panose="02030600000101010101" pitchFamily="18" charset="-127"/>
              </a:rPr>
              <a:t>(</a:t>
            </a:r>
            <a:r>
              <a:rPr lang="ko-KR" altLang="en-US" sz="800" dirty="0" smtClean="0">
                <a:latin typeface="궁서" panose="02030600000101010101" pitchFamily="18" charset="-127"/>
                <a:ea typeface="궁서" panose="02030600000101010101" pitchFamily="18" charset="-127"/>
              </a:rPr>
              <a:t>총회 및 경영대상 시상행사장</a:t>
            </a:r>
            <a:r>
              <a:rPr lang="en-US" altLang="ko-KR" sz="800" dirty="0" smtClean="0">
                <a:latin typeface="궁서" panose="02030600000101010101" pitchFamily="18" charset="-127"/>
                <a:ea typeface="궁서" panose="02030600000101010101" pitchFamily="18" charset="-127"/>
              </a:rPr>
              <a:t>)</a:t>
            </a:r>
            <a:endParaRPr lang="ko-KR" altLang="en-US" sz="800" dirty="0">
              <a:latin typeface="궁서" panose="02030600000101010101" pitchFamily="18" charset="-127"/>
              <a:ea typeface="궁서" panose="02030600000101010101" pitchFamily="18" charset="-127"/>
            </a:endParaRPr>
          </a:p>
        </p:txBody>
      </p:sp>
      <p:sp>
        <p:nvSpPr>
          <p:cNvPr id="6" name="직사각형 5"/>
          <p:cNvSpPr/>
          <p:nvPr/>
        </p:nvSpPr>
        <p:spPr>
          <a:xfrm>
            <a:off x="122114" y="7579724"/>
            <a:ext cx="6758128" cy="1477328"/>
          </a:xfrm>
          <a:prstGeom prst="rect">
            <a:avLst/>
          </a:prstGeom>
        </p:spPr>
        <p:txBody>
          <a:bodyPr wrap="square">
            <a:spAutoFit/>
          </a:bodyPr>
          <a:lstStyle/>
          <a:p>
            <a:pPr marL="285750" indent="-285750">
              <a:lnSpc>
                <a:spcPct val="150000"/>
              </a:lnSpc>
              <a:buFont typeface="Arial" panose="020B0604020202020204" pitchFamily="34" charset="0"/>
              <a:buChar char="•"/>
            </a:pPr>
            <a:r>
              <a:rPr lang="ko-KR" altLang="en-US" sz="1200" b="1" dirty="0" smtClean="0"/>
              <a:t>상경관</a:t>
            </a:r>
            <a:r>
              <a:rPr lang="en-US" altLang="ko-KR" sz="1200" b="1" dirty="0" smtClean="0"/>
              <a:t>(B02)</a:t>
            </a:r>
            <a:r>
              <a:rPr lang="ko-KR" altLang="en-US" sz="1200" b="1" dirty="0" smtClean="0"/>
              <a:t> </a:t>
            </a:r>
            <a:r>
              <a:rPr lang="en-US" altLang="ko-KR" sz="1200" b="1" dirty="0"/>
              <a:t>: </a:t>
            </a:r>
            <a:r>
              <a:rPr lang="ko-KR" altLang="en-US" sz="1200" b="1" dirty="0"/>
              <a:t>이사회</a:t>
            </a:r>
            <a:r>
              <a:rPr lang="en-US" altLang="ko-KR" sz="1200" b="1" dirty="0" smtClean="0"/>
              <a:t>, </a:t>
            </a:r>
            <a:r>
              <a:rPr lang="ko-KR" altLang="en-US" sz="1200" b="1" dirty="0" smtClean="0"/>
              <a:t>학술발표장</a:t>
            </a:r>
            <a:endParaRPr lang="en-US" altLang="ko-KR" sz="1200" b="1" dirty="0" smtClean="0"/>
          </a:p>
          <a:p>
            <a:pPr marL="285750" indent="-285750">
              <a:lnSpc>
                <a:spcPct val="150000"/>
              </a:lnSpc>
              <a:buFont typeface="Arial" panose="020B0604020202020204" pitchFamily="34" charset="0"/>
              <a:buChar char="•"/>
            </a:pPr>
            <a:r>
              <a:rPr lang="ko-KR" altLang="en-US" sz="1200" b="1" dirty="0" smtClean="0"/>
              <a:t>천마아트센터</a:t>
            </a:r>
            <a:r>
              <a:rPr lang="en-US" altLang="ko-KR" sz="1200" b="1" dirty="0" smtClean="0"/>
              <a:t>(E02)</a:t>
            </a:r>
            <a:r>
              <a:rPr lang="ko-KR" altLang="en-US" sz="1200" b="1" dirty="0" smtClean="0"/>
              <a:t> </a:t>
            </a:r>
            <a:r>
              <a:rPr lang="en-US" altLang="ko-KR" sz="1200" b="1" dirty="0" smtClean="0"/>
              <a:t>: </a:t>
            </a:r>
            <a:r>
              <a:rPr lang="ko-KR" altLang="en-US" sz="1200" b="1" dirty="0" smtClean="0"/>
              <a:t>총회 및 경영대상 </a:t>
            </a:r>
            <a:r>
              <a:rPr lang="ko-KR" altLang="en-US" sz="1200" b="1" dirty="0"/>
              <a:t>시</a:t>
            </a:r>
            <a:r>
              <a:rPr lang="ko-KR" altLang="en-US" sz="1200" b="1" dirty="0" smtClean="0"/>
              <a:t>상행사장</a:t>
            </a:r>
            <a:endParaRPr lang="en-US" altLang="ko-KR" sz="1200" b="1" dirty="0" smtClean="0"/>
          </a:p>
          <a:p>
            <a:pPr marL="285750" indent="-285750">
              <a:lnSpc>
                <a:spcPct val="150000"/>
              </a:lnSpc>
              <a:buFont typeface="Arial" panose="020B0604020202020204" pitchFamily="34" charset="0"/>
              <a:buChar char="•"/>
            </a:pPr>
            <a:r>
              <a:rPr lang="ko-KR" altLang="en-US" sz="1200" b="1" dirty="0" smtClean="0"/>
              <a:t>학생회관 식당</a:t>
            </a:r>
            <a:r>
              <a:rPr lang="en-US" altLang="ko-KR" sz="1200" b="1" dirty="0" smtClean="0"/>
              <a:t>(B06) : </a:t>
            </a:r>
            <a:r>
              <a:rPr lang="ko-KR" altLang="en-US" sz="1200" b="1" dirty="0" smtClean="0"/>
              <a:t>점심식사</a:t>
            </a:r>
            <a:endParaRPr lang="en-US" altLang="ko-KR" sz="1200" b="1" dirty="0" smtClean="0"/>
          </a:p>
          <a:p>
            <a:pPr>
              <a:lnSpc>
                <a:spcPct val="150000"/>
              </a:lnSpc>
            </a:pPr>
            <a:endParaRPr lang="en-US" altLang="ko-KR" sz="1200" b="1" dirty="0" smtClean="0"/>
          </a:p>
          <a:p>
            <a:pPr marL="171450" indent="-171450">
              <a:lnSpc>
                <a:spcPct val="150000"/>
              </a:lnSpc>
              <a:buFont typeface="Wingdings" panose="05000000000000000000" pitchFamily="2" charset="2"/>
              <a:buChar char="v"/>
            </a:pPr>
            <a:r>
              <a:rPr lang="ko-KR" altLang="en-US" sz="1200" b="1" dirty="0" smtClean="0"/>
              <a:t>기타문의 사항 </a:t>
            </a:r>
            <a:r>
              <a:rPr lang="en-US" altLang="ko-KR" sz="1200" b="1" dirty="0" smtClean="0"/>
              <a:t>: </a:t>
            </a:r>
            <a:r>
              <a:rPr lang="ko-KR" altLang="en-US" sz="1200" b="1" dirty="0" smtClean="0"/>
              <a:t>학회 사무국 </a:t>
            </a:r>
            <a:r>
              <a:rPr lang="en-US" altLang="ko-KR" sz="1200" b="1" dirty="0" smtClean="0"/>
              <a:t>053-811-2014(</a:t>
            </a:r>
            <a:r>
              <a:rPr lang="ko-KR" altLang="en-US" sz="1200" b="1" dirty="0" smtClean="0"/>
              <a:t>정의한</a:t>
            </a:r>
            <a:r>
              <a:rPr lang="en-US" altLang="ko-KR" sz="1200" b="1" dirty="0" smtClean="0"/>
              <a:t>)</a:t>
            </a:r>
            <a:endParaRPr lang="ko-KR" altLang="en-US" sz="1200" b="1" dirty="0"/>
          </a:p>
        </p:txBody>
      </p:sp>
      <p:sp>
        <p:nvSpPr>
          <p:cNvPr id="7" name="타원 6"/>
          <p:cNvSpPr/>
          <p:nvPr/>
        </p:nvSpPr>
        <p:spPr>
          <a:xfrm>
            <a:off x="1995135" y="3745744"/>
            <a:ext cx="374953" cy="3556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타원 7"/>
          <p:cNvSpPr/>
          <p:nvPr/>
        </p:nvSpPr>
        <p:spPr>
          <a:xfrm>
            <a:off x="726303" y="3657132"/>
            <a:ext cx="226960" cy="2343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타원 8"/>
          <p:cNvSpPr/>
          <p:nvPr/>
        </p:nvSpPr>
        <p:spPr>
          <a:xfrm>
            <a:off x="1995020" y="3305625"/>
            <a:ext cx="375068" cy="3134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0" name="직선 화살표 연결선 9"/>
          <p:cNvCxnSpPr>
            <a:endCxn id="7" idx="6"/>
          </p:cNvCxnSpPr>
          <p:nvPr/>
        </p:nvCxnSpPr>
        <p:spPr>
          <a:xfrm flipH="1">
            <a:off x="2370088" y="2809299"/>
            <a:ext cx="2132220" cy="111429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직선 화살표 연결선 10"/>
          <p:cNvCxnSpPr>
            <a:endCxn id="9" idx="0"/>
          </p:cNvCxnSpPr>
          <p:nvPr/>
        </p:nvCxnSpPr>
        <p:spPr>
          <a:xfrm>
            <a:off x="1857707" y="2447534"/>
            <a:ext cx="324851" cy="85809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직선 화살표 연결선 11"/>
          <p:cNvCxnSpPr>
            <a:endCxn id="8" idx="4"/>
          </p:cNvCxnSpPr>
          <p:nvPr/>
        </p:nvCxnSpPr>
        <p:spPr>
          <a:xfrm flipV="1">
            <a:off x="839781" y="3891500"/>
            <a:ext cx="0" cy="54571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직사각형 12"/>
          <p:cNvSpPr/>
          <p:nvPr/>
        </p:nvSpPr>
        <p:spPr>
          <a:xfrm>
            <a:off x="562506" y="4399118"/>
            <a:ext cx="1016761" cy="338554"/>
          </a:xfrm>
          <a:prstGeom prst="rect">
            <a:avLst/>
          </a:prstGeom>
        </p:spPr>
        <p:txBody>
          <a:bodyPr wrap="none">
            <a:spAutoFit/>
          </a:bodyPr>
          <a:lstStyle/>
          <a:p>
            <a:r>
              <a:rPr lang="ko-KR" altLang="en-US" sz="800" dirty="0" smtClean="0">
                <a:latin typeface="궁서" panose="02030600000101010101" pitchFamily="18" charset="-127"/>
                <a:ea typeface="궁서" panose="02030600000101010101" pitchFamily="18" charset="-127"/>
              </a:rPr>
              <a:t>지하철 </a:t>
            </a:r>
            <a:r>
              <a:rPr lang="en-US" altLang="ko-KR" sz="800" dirty="0" smtClean="0">
                <a:latin typeface="궁서" panose="02030600000101010101" pitchFamily="18" charset="-127"/>
                <a:ea typeface="궁서" panose="02030600000101010101" pitchFamily="18" charset="-127"/>
              </a:rPr>
              <a:t>2</a:t>
            </a:r>
            <a:r>
              <a:rPr lang="ko-KR" altLang="en-US" sz="800" dirty="0" smtClean="0">
                <a:latin typeface="궁서" panose="02030600000101010101" pitchFamily="18" charset="-127"/>
                <a:ea typeface="궁서" panose="02030600000101010101" pitchFamily="18" charset="-127"/>
              </a:rPr>
              <a:t>호선</a:t>
            </a:r>
            <a:endParaRPr lang="en-US" altLang="ko-KR" sz="800" dirty="0" smtClean="0">
              <a:latin typeface="궁서" panose="02030600000101010101" pitchFamily="18" charset="-127"/>
              <a:ea typeface="궁서" panose="02030600000101010101" pitchFamily="18" charset="-127"/>
            </a:endParaRPr>
          </a:p>
          <a:p>
            <a:r>
              <a:rPr lang="ko-KR" altLang="en-US" sz="800" dirty="0" smtClean="0">
                <a:latin typeface="궁서" panose="02030600000101010101" pitchFamily="18" charset="-127"/>
                <a:ea typeface="궁서" panose="02030600000101010101" pitchFamily="18" charset="-127"/>
              </a:rPr>
              <a:t>영남대역 </a:t>
            </a:r>
            <a:r>
              <a:rPr lang="en-US" altLang="ko-KR" sz="800" dirty="0" smtClean="0">
                <a:latin typeface="궁서" panose="02030600000101010101" pitchFamily="18" charset="-127"/>
                <a:ea typeface="궁서" panose="02030600000101010101" pitchFamily="18" charset="-127"/>
              </a:rPr>
              <a:t>3</a:t>
            </a:r>
            <a:r>
              <a:rPr lang="ko-KR" altLang="en-US" sz="800" dirty="0" err="1" smtClean="0">
                <a:latin typeface="궁서" panose="02030600000101010101" pitchFamily="18" charset="-127"/>
                <a:ea typeface="궁서" panose="02030600000101010101" pitchFamily="18" charset="-127"/>
              </a:rPr>
              <a:t>번출구</a:t>
            </a:r>
            <a:endParaRPr lang="ko-KR" altLang="en-US" sz="800" dirty="0">
              <a:latin typeface="궁서" panose="02030600000101010101" pitchFamily="18" charset="-127"/>
              <a:ea typeface="궁서" panose="02030600000101010101" pitchFamily="18" charset="-127"/>
            </a:endParaRPr>
          </a:p>
        </p:txBody>
      </p:sp>
      <p:sp>
        <p:nvSpPr>
          <p:cNvPr id="14" name="직사각형 13"/>
          <p:cNvSpPr/>
          <p:nvPr/>
        </p:nvSpPr>
        <p:spPr>
          <a:xfrm>
            <a:off x="1555356" y="2214875"/>
            <a:ext cx="695955" cy="215444"/>
          </a:xfrm>
          <a:prstGeom prst="rect">
            <a:avLst/>
          </a:prstGeom>
        </p:spPr>
        <p:txBody>
          <a:bodyPr wrap="none">
            <a:spAutoFit/>
          </a:bodyPr>
          <a:lstStyle/>
          <a:p>
            <a:r>
              <a:rPr lang="ko-KR" altLang="en-US" sz="800" dirty="0" smtClean="0">
                <a:latin typeface="궁서" panose="02030600000101010101" pitchFamily="18" charset="-127"/>
                <a:ea typeface="궁서" panose="02030600000101010101" pitchFamily="18" charset="-127"/>
              </a:rPr>
              <a:t>식당</a:t>
            </a:r>
            <a:r>
              <a:rPr lang="en-US" altLang="ko-KR" sz="800" dirty="0" smtClean="0">
                <a:latin typeface="궁서" panose="02030600000101010101" pitchFamily="18" charset="-127"/>
                <a:ea typeface="궁서" panose="02030600000101010101" pitchFamily="18" charset="-127"/>
              </a:rPr>
              <a:t>(</a:t>
            </a:r>
            <a:r>
              <a:rPr lang="ko-KR" altLang="en-US" sz="800" dirty="0" smtClean="0">
                <a:latin typeface="궁서" panose="02030600000101010101" pitchFamily="18" charset="-127"/>
                <a:ea typeface="궁서" panose="02030600000101010101" pitchFamily="18" charset="-127"/>
              </a:rPr>
              <a:t>점심</a:t>
            </a:r>
            <a:r>
              <a:rPr lang="en-US" altLang="ko-KR" sz="800" dirty="0" smtClean="0">
                <a:latin typeface="궁서" panose="02030600000101010101" pitchFamily="18" charset="-127"/>
                <a:ea typeface="궁서" panose="02030600000101010101" pitchFamily="18" charset="-127"/>
              </a:rPr>
              <a:t>)</a:t>
            </a:r>
            <a:endParaRPr lang="ko-KR" altLang="en-US" sz="800" dirty="0">
              <a:latin typeface="궁서" panose="02030600000101010101" pitchFamily="18" charset="-127"/>
              <a:ea typeface="궁서" panose="02030600000101010101" pitchFamily="18" charset="-127"/>
            </a:endParaRPr>
          </a:p>
        </p:txBody>
      </p:sp>
      <p:sp>
        <p:nvSpPr>
          <p:cNvPr id="15" name="직사각형 14"/>
          <p:cNvSpPr/>
          <p:nvPr/>
        </p:nvSpPr>
        <p:spPr>
          <a:xfrm>
            <a:off x="4162955" y="2683556"/>
            <a:ext cx="1497972" cy="215444"/>
          </a:xfrm>
          <a:prstGeom prst="rect">
            <a:avLst/>
          </a:prstGeom>
        </p:spPr>
        <p:txBody>
          <a:bodyPr wrap="none">
            <a:spAutoFit/>
          </a:bodyPr>
          <a:lstStyle/>
          <a:p>
            <a:r>
              <a:rPr lang="ko-KR" altLang="en-US" sz="800" dirty="0" smtClean="0">
                <a:latin typeface="궁서" panose="02030600000101010101" pitchFamily="18" charset="-127"/>
                <a:ea typeface="궁서" panose="02030600000101010101" pitchFamily="18" charset="-127"/>
              </a:rPr>
              <a:t>상경관</a:t>
            </a:r>
            <a:r>
              <a:rPr lang="en-US" altLang="ko-KR" sz="800" dirty="0" smtClean="0">
                <a:latin typeface="궁서" panose="02030600000101010101" pitchFamily="18" charset="-127"/>
                <a:ea typeface="궁서" panose="02030600000101010101" pitchFamily="18" charset="-127"/>
              </a:rPr>
              <a:t>(</a:t>
            </a:r>
            <a:r>
              <a:rPr lang="ko-KR" altLang="en-US" sz="800" dirty="0" smtClean="0">
                <a:latin typeface="궁서" panose="02030600000101010101" pitchFamily="18" charset="-127"/>
                <a:ea typeface="궁서" panose="02030600000101010101" pitchFamily="18" charset="-127"/>
              </a:rPr>
              <a:t>이사회</a:t>
            </a:r>
            <a:r>
              <a:rPr lang="en-US" altLang="ko-KR" sz="800" dirty="0" smtClean="0">
                <a:latin typeface="궁서" panose="02030600000101010101" pitchFamily="18" charset="-127"/>
                <a:ea typeface="궁서" panose="02030600000101010101" pitchFamily="18" charset="-127"/>
              </a:rPr>
              <a:t>,</a:t>
            </a:r>
            <a:r>
              <a:rPr lang="ko-KR" altLang="en-US" sz="800" dirty="0" smtClean="0">
                <a:latin typeface="궁서" panose="02030600000101010101" pitchFamily="18" charset="-127"/>
                <a:ea typeface="궁서" panose="02030600000101010101" pitchFamily="18" charset="-127"/>
              </a:rPr>
              <a:t> 학술발표장</a:t>
            </a:r>
            <a:r>
              <a:rPr lang="en-US" altLang="ko-KR" sz="800" dirty="0" smtClean="0">
                <a:latin typeface="궁서" panose="02030600000101010101" pitchFamily="18" charset="-127"/>
                <a:ea typeface="궁서" panose="02030600000101010101" pitchFamily="18" charset="-127"/>
              </a:rPr>
              <a:t>)</a:t>
            </a:r>
            <a:endParaRPr lang="ko-KR" altLang="en-US" sz="800" dirty="0">
              <a:latin typeface="궁서" panose="02030600000101010101" pitchFamily="18" charset="-127"/>
              <a:ea typeface="궁서" panose="02030600000101010101" pitchFamily="18" charset="-127"/>
            </a:endParaRPr>
          </a:p>
        </p:txBody>
      </p:sp>
      <p:grpSp>
        <p:nvGrpSpPr>
          <p:cNvPr id="16" name="그룹 15"/>
          <p:cNvGrpSpPr/>
          <p:nvPr/>
        </p:nvGrpSpPr>
        <p:grpSpPr>
          <a:xfrm>
            <a:off x="-2025" y="38459"/>
            <a:ext cx="5471473" cy="566177"/>
            <a:chOff x="10470" y="4408542"/>
            <a:chExt cx="5358595" cy="522625"/>
          </a:xfrm>
        </p:grpSpPr>
        <p:sp>
          <p:nvSpPr>
            <p:cNvPr id="17" name="직사각형 16"/>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p:cNvSpPr/>
            <p:nvPr/>
          </p:nvSpPr>
          <p:spPr>
            <a:xfrm>
              <a:off x="10470" y="4408542"/>
              <a:ext cx="2575694" cy="426152"/>
            </a:xfrm>
            <a:prstGeom prst="rect">
              <a:avLst/>
            </a:prstGeom>
            <a:noFill/>
          </p:spPr>
          <p:txBody>
            <a:bodyPr wrap="square">
              <a:spAutoFit/>
            </a:bodyPr>
            <a:lstStyle/>
            <a:p>
              <a:r>
                <a:rPr lang="ko-KR" altLang="en-US" sz="2400" b="1" dirty="0" smtClean="0">
                  <a:solidFill>
                    <a:srgbClr val="002060"/>
                  </a:solidFill>
                </a:rPr>
                <a:t> 교내약도</a:t>
              </a:r>
              <a:endParaRPr lang="en-US" altLang="ko-KR" sz="2400" b="1" dirty="0" smtClean="0">
                <a:solidFill>
                  <a:srgbClr val="002060"/>
                </a:solidFill>
              </a:endParaRPr>
            </a:p>
          </p:txBody>
        </p:sp>
      </p:grpSp>
      <p:pic>
        <p:nvPicPr>
          <p:cNvPr id="19" name="Picture 3"/>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슬라이드 번호 개체 틀 19"/>
          <p:cNvSpPr>
            <a:spLocks noGrp="1"/>
          </p:cNvSpPr>
          <p:nvPr>
            <p:ph type="sldNum" sz="quarter" idx="12"/>
          </p:nvPr>
        </p:nvSpPr>
        <p:spPr/>
        <p:txBody>
          <a:bodyPr/>
          <a:lstStyle/>
          <a:p>
            <a:fld id="{84A5A0CE-9E8F-4518-A53B-FECD1FF9E382}" type="slidenum">
              <a:rPr lang="ko-KR" altLang="en-US" smtClean="0"/>
              <a:t>21</a:t>
            </a:fld>
            <a:endParaRPr lang="ko-KR" altLang="en-US"/>
          </a:p>
        </p:txBody>
      </p:sp>
    </p:spTree>
    <p:extLst>
      <p:ext uri="{BB962C8B-B14F-4D97-AF65-F5344CB8AC3E}">
        <p14:creationId xmlns:p14="http://schemas.microsoft.com/office/powerpoint/2010/main" val="2809778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descr="154.JPG"/>
          <p:cNvPicPr>
            <a:picLocks noChangeAspect="1"/>
          </p:cNvPicPr>
          <p:nvPr/>
        </p:nvPicPr>
        <p:blipFill>
          <a:blip r:embed="rId2"/>
          <a:stretch>
            <a:fillRect/>
          </a:stretch>
        </p:blipFill>
        <p:spPr>
          <a:xfrm>
            <a:off x="3446525" y="515907"/>
            <a:ext cx="3282428" cy="4333871"/>
          </a:xfrm>
          <a:prstGeom prst="rect">
            <a:avLst/>
          </a:prstGeom>
          <a:effectLst>
            <a:softEdge rad="127000"/>
          </a:effectLst>
        </p:spPr>
      </p:pic>
      <p:pic>
        <p:nvPicPr>
          <p:cNvPr id="3" name="그림 2" descr="으이론2.jpg"/>
          <p:cNvPicPr>
            <a:picLocks noChangeAspect="1"/>
          </p:cNvPicPr>
          <p:nvPr/>
        </p:nvPicPr>
        <p:blipFill>
          <a:blip r:embed="rId3" cstate="print">
            <a:lum bright="40000" contrast="30000"/>
          </a:blip>
          <a:stretch>
            <a:fillRect/>
          </a:stretch>
        </p:blipFill>
        <p:spPr>
          <a:xfrm>
            <a:off x="382926" y="2063731"/>
            <a:ext cx="3227721" cy="2889271"/>
          </a:xfrm>
          <a:prstGeom prst="rect">
            <a:avLst/>
          </a:prstGeom>
          <a:effectLst>
            <a:softEdge rad="127000"/>
          </a:effectLst>
        </p:spPr>
      </p:pic>
      <p:pic>
        <p:nvPicPr>
          <p:cNvPr id="4" name="그림 3" descr="11.JPG"/>
          <p:cNvPicPr>
            <a:picLocks noChangeAspect="1"/>
          </p:cNvPicPr>
          <p:nvPr/>
        </p:nvPicPr>
        <p:blipFill>
          <a:blip r:embed="rId4"/>
          <a:stretch>
            <a:fillRect/>
          </a:stretch>
        </p:blipFill>
        <p:spPr>
          <a:xfrm>
            <a:off x="218804" y="2"/>
            <a:ext cx="3094324" cy="1754199"/>
          </a:xfrm>
          <a:prstGeom prst="rect">
            <a:avLst/>
          </a:prstGeom>
          <a:effectLst/>
        </p:spPr>
      </p:pic>
      <p:sp>
        <p:nvSpPr>
          <p:cNvPr id="5" name="TextBox 4"/>
          <p:cNvSpPr txBox="1"/>
          <p:nvPr/>
        </p:nvSpPr>
        <p:spPr>
          <a:xfrm>
            <a:off x="711168" y="1547790"/>
            <a:ext cx="2625942" cy="928542"/>
          </a:xfrm>
          <a:prstGeom prst="rect">
            <a:avLst/>
          </a:prstGeom>
          <a:solidFill>
            <a:srgbClr val="FFFFCC"/>
          </a:solidFill>
        </p:spPr>
        <p:txBody>
          <a:bodyPr wrap="square" lIns="96603" tIns="48301" rIns="96603" bIns="48301" rtlCol="0">
            <a:spAutoFit/>
            <a:scene3d>
              <a:camera prst="orthographicFront"/>
              <a:lightRig rig="threePt" dir="t"/>
            </a:scene3d>
            <a:sp3d extrusionH="57150">
              <a:bevelT w="38100" h="38100" prst="relaxedInset"/>
            </a:sp3d>
          </a:bodyPr>
          <a:lstStyle/>
          <a:p>
            <a:pPr defTabSz="966020"/>
            <a:r>
              <a:rPr lang="ko-KR" altLang="en-US" b="1" dirty="0" smtClean="0">
                <a:ln w="12700">
                  <a:solidFill>
                    <a:srgbClr val="1F497D">
                      <a:satMod val="155000"/>
                    </a:srgbClr>
                  </a:solidFill>
                  <a:prstDash val="solid"/>
                </a:ln>
                <a:solidFill>
                  <a:srgbClr val="4BACC6">
                    <a:lumMod val="20000"/>
                    <a:lumOff val="80000"/>
                  </a:srgbClr>
                </a:solidFill>
                <a:effectLst>
                  <a:outerShdw blurRad="41275" dist="20320" dir="1800000" algn="tl" rotWithShape="0">
                    <a:srgbClr val="000000">
                      <a:alpha val="40000"/>
                    </a:srgbClr>
                  </a:outerShdw>
                </a:effectLst>
              </a:rPr>
              <a:t>건강섬유 음이온</a:t>
            </a:r>
            <a:endParaRPr lang="en-US" altLang="ko-KR" b="1" dirty="0" smtClean="0">
              <a:ln w="12700">
                <a:solidFill>
                  <a:srgbClr val="1F497D">
                    <a:satMod val="155000"/>
                  </a:srgbClr>
                </a:solidFill>
                <a:prstDash val="solid"/>
              </a:ln>
              <a:solidFill>
                <a:srgbClr val="4BACC6">
                  <a:lumMod val="20000"/>
                  <a:lumOff val="80000"/>
                </a:srgbClr>
              </a:solidFill>
              <a:effectLst>
                <a:outerShdw blurRad="41275" dist="20320" dir="1800000" algn="tl" rotWithShape="0">
                  <a:srgbClr val="000000">
                    <a:alpha val="40000"/>
                  </a:srgbClr>
                </a:outerShdw>
              </a:effectLst>
            </a:endParaRPr>
          </a:p>
          <a:p>
            <a:pPr defTabSz="966020"/>
            <a:r>
              <a:rPr lang="ko-KR" altLang="en-US" b="1" dirty="0" smtClean="0">
                <a:ln w="12700">
                  <a:solidFill>
                    <a:srgbClr val="1F497D">
                      <a:satMod val="155000"/>
                    </a:srgbClr>
                  </a:solidFill>
                  <a:prstDash val="solid"/>
                </a:ln>
                <a:solidFill>
                  <a:srgbClr val="4BACC6">
                    <a:lumMod val="20000"/>
                    <a:lumOff val="80000"/>
                  </a:srgbClr>
                </a:solidFill>
                <a:effectLst>
                  <a:outerShdw blurRad="41275" dist="20320" dir="1800000" algn="tl" rotWithShape="0">
                    <a:srgbClr val="000000">
                      <a:alpha val="40000"/>
                    </a:srgbClr>
                  </a:outerShdw>
                </a:effectLst>
              </a:rPr>
              <a:t>건강</a:t>
            </a:r>
            <a:r>
              <a:rPr lang="ko-KR" altLang="en-US" b="1" dirty="0">
                <a:ln w="12700">
                  <a:solidFill>
                    <a:srgbClr val="1F497D">
                      <a:satMod val="155000"/>
                    </a:srgbClr>
                  </a:solidFill>
                  <a:prstDash val="solid"/>
                </a:ln>
                <a:solidFill>
                  <a:srgbClr val="4BACC6">
                    <a:lumMod val="20000"/>
                    <a:lumOff val="80000"/>
                  </a:srgbClr>
                </a:solidFill>
                <a:effectLst>
                  <a:outerShdw blurRad="41275" dist="20320" dir="1800000" algn="tl" rotWithShape="0">
                    <a:srgbClr val="000000">
                      <a:alpha val="40000"/>
                    </a:srgbClr>
                  </a:outerShdw>
                </a:effectLst>
              </a:rPr>
              <a:t>을 </a:t>
            </a:r>
            <a:r>
              <a:rPr lang="ko-KR" altLang="en-US" b="1" dirty="0" smtClean="0">
                <a:ln w="12700">
                  <a:solidFill>
                    <a:srgbClr val="1F497D">
                      <a:satMod val="155000"/>
                    </a:srgbClr>
                  </a:solidFill>
                  <a:prstDash val="solid"/>
                </a:ln>
                <a:solidFill>
                  <a:srgbClr val="4BACC6">
                    <a:lumMod val="20000"/>
                    <a:lumOff val="80000"/>
                  </a:srgbClr>
                </a:solidFill>
                <a:effectLst>
                  <a:outerShdw blurRad="41275" dist="20320" dir="1800000" algn="tl" rotWithShape="0">
                    <a:srgbClr val="000000">
                      <a:alpha val="40000"/>
                    </a:srgbClr>
                  </a:outerShdw>
                </a:effectLst>
              </a:rPr>
              <a:t>지키는 음이온섬유</a:t>
            </a:r>
            <a:endParaRPr lang="ko-KR" altLang="en-US" b="1" dirty="0">
              <a:ln w="12700">
                <a:solidFill>
                  <a:srgbClr val="1F497D">
                    <a:satMod val="155000"/>
                  </a:srgbClr>
                </a:solidFill>
                <a:prstDash val="solid"/>
              </a:ln>
              <a:solidFill>
                <a:srgbClr val="4BACC6">
                  <a:lumMod val="20000"/>
                  <a:lumOff val="80000"/>
                </a:srgbClr>
              </a:solidFill>
              <a:effectLst>
                <a:outerShdw blurRad="41275" dist="20320" dir="1800000" algn="tl" rotWithShape="0">
                  <a:srgbClr val="000000">
                    <a:alpha val="40000"/>
                  </a:srgbClr>
                </a:outerShdw>
              </a:effectLst>
            </a:endParaRPr>
          </a:p>
        </p:txBody>
      </p:sp>
      <p:pic>
        <p:nvPicPr>
          <p:cNvPr id="6" name="그림 5" descr="달서.jpg"/>
          <p:cNvPicPr>
            <a:picLocks noChangeAspect="1"/>
          </p:cNvPicPr>
          <p:nvPr/>
        </p:nvPicPr>
        <p:blipFill>
          <a:blip r:embed="rId5" cstate="print">
            <a:lum bright="20000" contrast="40000"/>
          </a:blip>
          <a:stretch>
            <a:fillRect/>
          </a:stretch>
        </p:blipFill>
        <p:spPr>
          <a:xfrm rot="5400000">
            <a:off x="891078" y="4177539"/>
            <a:ext cx="5056189" cy="6400734"/>
          </a:xfrm>
          <a:prstGeom prst="rect">
            <a:avLst/>
          </a:prstGeom>
          <a:effectLst>
            <a:softEdge rad="317500"/>
          </a:effectLst>
        </p:spPr>
      </p:pic>
    </p:spTree>
    <p:extLst>
      <p:ext uri="{BB962C8B-B14F-4D97-AF65-F5344CB8AC3E}">
        <p14:creationId xmlns:p14="http://schemas.microsoft.com/office/powerpoint/2010/main" val="5679246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J:\2014년 한국경영교육학회\추계학술대회\경영자상관련\조폐공사_광고.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498" y="-99527"/>
            <a:ext cx="6957882" cy="10165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6144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a:xfrm>
            <a:off x="83742" y="8769424"/>
            <a:ext cx="6728977" cy="66040"/>
          </a:xfrm>
          <a:prstGeom prst="rect">
            <a:avLst/>
          </a:prstGeom>
          <a:gradFill>
            <a:gsLst>
              <a:gs pos="100000">
                <a:srgbClr val="621C23">
                  <a:alpha val="0"/>
                </a:srgbClr>
              </a:gs>
              <a:gs pos="56000">
                <a:srgbClr val="0070C0"/>
              </a:gs>
              <a:gs pos="0">
                <a:schemeClr val="accent1">
                  <a:tint val="23500"/>
                  <a:satMod val="160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ko-KR" altLang="en-US">
              <a:solidFill>
                <a:prstClr val="white"/>
              </a:solidFill>
            </a:endParaRPr>
          </a:p>
        </p:txBody>
      </p:sp>
      <p:pic>
        <p:nvPicPr>
          <p:cNvPr id="7"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1525" y="9057456"/>
            <a:ext cx="3334951" cy="54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1591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슬라이드 번호 개체 틀 5"/>
          <p:cNvSpPr>
            <a:spLocks noGrp="1"/>
          </p:cNvSpPr>
          <p:nvPr>
            <p:ph type="sldNum" sz="quarter" idx="12"/>
          </p:nvPr>
        </p:nvSpPr>
        <p:spPr/>
        <p:txBody>
          <a:bodyPr/>
          <a:lstStyle/>
          <a:p>
            <a:fld id="{84A5A0CE-9E8F-4518-A53B-FECD1FF9E382}" type="slidenum">
              <a:rPr lang="ko-KR" altLang="en-US" smtClean="0"/>
              <a:t>3</a:t>
            </a:fld>
            <a:endParaRPr lang="ko-KR" altLang="en-US"/>
          </a:p>
        </p:txBody>
      </p:sp>
      <p:grpSp>
        <p:nvGrpSpPr>
          <p:cNvPr id="7" name="그룹 6"/>
          <p:cNvGrpSpPr/>
          <p:nvPr/>
        </p:nvGrpSpPr>
        <p:grpSpPr>
          <a:xfrm>
            <a:off x="-2023" y="38457"/>
            <a:ext cx="5471473" cy="566173"/>
            <a:chOff x="10470" y="4408545"/>
            <a:chExt cx="5358595" cy="522622"/>
          </a:xfrm>
        </p:grpSpPr>
        <p:sp>
          <p:nvSpPr>
            <p:cNvPr id="8" name="직사각형 7"/>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p:cNvSpPr/>
            <p:nvPr/>
          </p:nvSpPr>
          <p:spPr>
            <a:xfrm>
              <a:off x="10470" y="4408545"/>
              <a:ext cx="5358595" cy="426153"/>
            </a:xfrm>
            <a:prstGeom prst="rect">
              <a:avLst/>
            </a:prstGeom>
            <a:noFill/>
          </p:spPr>
          <p:txBody>
            <a:bodyPr wrap="square">
              <a:spAutoFit/>
            </a:bodyPr>
            <a:lstStyle/>
            <a:p>
              <a:r>
                <a:rPr lang="ko-KR" altLang="en-US" sz="2400" b="1" dirty="0" smtClean="0">
                  <a:solidFill>
                    <a:srgbClr val="002060"/>
                  </a:solidFill>
                  <a:latin typeface="나눔고딕 ExtraBold" pitchFamily="50" charset="-127"/>
                  <a:ea typeface="나눔고딕 ExtraBold" pitchFamily="50" charset="-127"/>
                </a:rPr>
                <a:t>日本</a:t>
              </a:r>
              <a:r>
                <a:rPr lang="ko-KR" altLang="en-US" sz="2400" b="1" dirty="0" smtClean="0">
                  <a:solidFill>
                    <a:srgbClr val="002060"/>
                  </a:solidFill>
                </a:rPr>
                <a:t>매니지먼트학회장 축사</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sp>
        <p:nvSpPr>
          <p:cNvPr id="2" name="직사각형 1"/>
          <p:cNvSpPr/>
          <p:nvPr/>
        </p:nvSpPr>
        <p:spPr>
          <a:xfrm>
            <a:off x="404664" y="1219280"/>
            <a:ext cx="6048672" cy="8288423"/>
          </a:xfrm>
          <a:prstGeom prst="rect">
            <a:avLst/>
          </a:prstGeom>
        </p:spPr>
        <p:txBody>
          <a:bodyPr wrap="square">
            <a:spAutoFit/>
          </a:bodyPr>
          <a:lstStyle/>
          <a:p>
            <a:pPr>
              <a:lnSpc>
                <a:spcPct val="130000"/>
              </a:lnSpc>
            </a:pPr>
            <a:r>
              <a:rPr lang="ja-JP" altLang="ko-KR" sz="1200" dirty="0"/>
              <a:t>韓国経営教育学会</a:t>
            </a:r>
            <a:r>
              <a:rPr lang="en-US" altLang="ko-KR" sz="1200" dirty="0"/>
              <a:t>2014</a:t>
            </a:r>
            <a:r>
              <a:rPr lang="ja-JP" altLang="ko-KR" sz="1200" dirty="0"/>
              <a:t>年度秋季国際学術大会開催を祝</a:t>
            </a:r>
            <a:r>
              <a:rPr lang="ja-JP" altLang="ko-KR" sz="1200" dirty="0" smtClean="0"/>
              <a:t>す</a:t>
            </a:r>
            <a:endParaRPr lang="ko-KR" altLang="ko-KR" sz="1200" dirty="0"/>
          </a:p>
          <a:p>
            <a:pPr algn="r">
              <a:lnSpc>
                <a:spcPct val="200000"/>
              </a:lnSpc>
            </a:pPr>
            <a:r>
              <a:rPr lang="ja-JP" altLang="ko-KR" sz="1200" dirty="0"/>
              <a:t>日本マネジメント学会会長加藤茂夫（専修大学経営学部教</a:t>
            </a:r>
            <a:r>
              <a:rPr lang="ja-JP" altLang="ko-KR" sz="1200" dirty="0" smtClean="0"/>
              <a:t>授）</a:t>
            </a:r>
            <a:endParaRPr lang="en-US" altLang="ja-JP" sz="1200" dirty="0" smtClean="0"/>
          </a:p>
          <a:p>
            <a:pPr algn="r"/>
            <a:endParaRPr lang="ko-KR" altLang="ko-KR" sz="500" dirty="0"/>
          </a:p>
          <a:p>
            <a:pPr>
              <a:lnSpc>
                <a:spcPct val="130000"/>
              </a:lnSpc>
            </a:pPr>
            <a:r>
              <a:rPr lang="ja-JP" altLang="ko-KR" sz="1200" dirty="0"/>
              <a:t>　伝統と格式ある韓国経営教育学会が安勝轍会長のもと開催されますことを日本マネジメント学会（</a:t>
            </a:r>
            <a:r>
              <a:rPr lang="en-US" altLang="ko-KR" sz="1200" dirty="0"/>
              <a:t>1979</a:t>
            </a:r>
            <a:r>
              <a:rPr lang="ja-JP" altLang="ko-KR" sz="1200" dirty="0"/>
              <a:t>年設立。旧日本経営教育学会、</a:t>
            </a:r>
            <a:r>
              <a:rPr lang="en-US" altLang="ko-KR" sz="1200" dirty="0"/>
              <a:t>2011</a:t>
            </a:r>
            <a:r>
              <a:rPr lang="ja-JP" altLang="ko-KR" sz="1200" dirty="0"/>
              <a:t>年名称変更）を代表して心よりお祝い申し上げます。貴学会とのつながりは飫冨順久元会長が</a:t>
            </a:r>
            <a:r>
              <a:rPr lang="en-US" altLang="ko-KR" sz="1200" dirty="0"/>
              <a:t>10</a:t>
            </a:r>
            <a:r>
              <a:rPr lang="ja-JP" altLang="ko-KR" sz="1200" dirty="0"/>
              <a:t>年前に貴学会と交流し、共に研究を推し進めたいとの双方の強い思いにより始まりました。年一回ですが継続していることは大変有意義であり、先人の熱いそして高い志に敬意を表する次第です。</a:t>
            </a:r>
            <a:endParaRPr lang="ko-KR" altLang="ko-KR" sz="1200" dirty="0"/>
          </a:p>
          <a:p>
            <a:pPr>
              <a:lnSpc>
                <a:spcPct val="130000"/>
              </a:lnSpc>
            </a:pPr>
            <a:r>
              <a:rPr lang="ja-JP" altLang="ko-KR" sz="1200" dirty="0"/>
              <a:t>　今日の企業経営を取り巻く環境は地球規模で変貌を遂げています。その変化に対して企業が適応し、競争優位を確保するためには、次のような心の持ち方と実践が重要になると考えます。それは多くの組織メンバーがポーター、</a:t>
            </a:r>
            <a:r>
              <a:rPr lang="en-US" altLang="ko-KR" sz="1200" dirty="0"/>
              <a:t>M.</a:t>
            </a:r>
            <a:r>
              <a:rPr lang="ja-JP" altLang="ko-KR" sz="1200" dirty="0"/>
              <a:t>のいう共通価値の創造（</a:t>
            </a:r>
            <a:r>
              <a:rPr lang="en-US" altLang="ko-KR" sz="1200" dirty="0"/>
              <a:t>CSV</a:t>
            </a:r>
            <a:r>
              <a:rPr lang="ja-JP" altLang="ko-KR" sz="1200" dirty="0"/>
              <a:t>）に思いを巡らし</a:t>
            </a:r>
            <a:r>
              <a:rPr lang="en-US" altLang="ko-KR" sz="1200" dirty="0"/>
              <a:t>,</a:t>
            </a:r>
            <a:r>
              <a:rPr lang="ja-JP" altLang="ko-KR" sz="1200" dirty="0"/>
              <a:t>ベンチャースピリット（創造的で進取な心を持ち、リスクに果敢に挑戦する意欲と夢・責任感・倫理観を持つ心の様相）をメンバー全員で保持し実践することです。そのことが国家、企業、地域社会、学校等を繁栄させることにつながると考えます。</a:t>
            </a:r>
            <a:endParaRPr lang="ko-KR" altLang="ko-KR" sz="1200" dirty="0"/>
          </a:p>
          <a:p>
            <a:pPr>
              <a:lnSpc>
                <a:spcPct val="130000"/>
              </a:lnSpc>
            </a:pPr>
            <a:r>
              <a:rPr lang="ja-JP" altLang="ko-KR" sz="1200" dirty="0"/>
              <a:t>　最後に貴学会の活動や成果が企業や国家に大いなる影響力を持つことを念願し、お祝いの言葉といたします。（</a:t>
            </a:r>
            <a:r>
              <a:rPr lang="en-US" altLang="ko-KR" sz="1200" dirty="0"/>
              <a:t>2014.10.19</a:t>
            </a:r>
            <a:r>
              <a:rPr lang="ja-JP" altLang="ko-KR" sz="1200" dirty="0" smtClean="0"/>
              <a:t>）</a:t>
            </a:r>
            <a:endParaRPr lang="en-US" altLang="ja-JP" sz="1200" dirty="0" smtClean="0"/>
          </a:p>
          <a:p>
            <a:pPr>
              <a:lnSpc>
                <a:spcPct val="130000"/>
              </a:lnSpc>
            </a:pPr>
            <a:endParaRPr lang="ko-KR" altLang="ko-KR" sz="700" dirty="0"/>
          </a:p>
          <a:p>
            <a:pPr>
              <a:lnSpc>
                <a:spcPct val="130000"/>
              </a:lnSpc>
            </a:pPr>
            <a:r>
              <a:rPr lang="ko-KR" altLang="ko-KR" sz="1100" dirty="0"/>
              <a:t>한국경영교육학회 </a:t>
            </a:r>
            <a:r>
              <a:rPr lang="en-US" altLang="ko-KR" sz="1100" dirty="0"/>
              <a:t>2014</a:t>
            </a:r>
            <a:r>
              <a:rPr lang="ko-KR" altLang="ko-KR" sz="1100" dirty="0"/>
              <a:t>년도 추계국제학술대회의 개최를 </a:t>
            </a:r>
            <a:r>
              <a:rPr lang="ko-KR" altLang="ko-KR" sz="1100" dirty="0" err="1"/>
              <a:t>축하드리며</a:t>
            </a:r>
            <a:r>
              <a:rPr lang="en-US" altLang="ko-KR" sz="1100" dirty="0"/>
              <a:t>…</a:t>
            </a:r>
            <a:endParaRPr lang="ko-KR" altLang="ko-KR" sz="1100" dirty="0"/>
          </a:p>
          <a:p>
            <a:pPr algn="r">
              <a:lnSpc>
                <a:spcPct val="200000"/>
              </a:lnSpc>
            </a:pPr>
            <a:r>
              <a:rPr lang="ko-KR" altLang="ko-KR" sz="1100" dirty="0"/>
              <a:t>일본 </a:t>
            </a:r>
            <a:r>
              <a:rPr lang="ko-KR" altLang="ko-KR" sz="1100" dirty="0" err="1"/>
              <a:t>메니지먼트학회</a:t>
            </a:r>
            <a:r>
              <a:rPr lang="ko-KR" altLang="ko-KR" sz="1100" dirty="0"/>
              <a:t> 회장 가토 </a:t>
            </a:r>
            <a:r>
              <a:rPr lang="ko-KR" altLang="ko-KR" sz="1100" dirty="0" err="1"/>
              <a:t>시게오</a:t>
            </a:r>
            <a:r>
              <a:rPr lang="en-US" altLang="ko-KR" sz="1100" dirty="0"/>
              <a:t>(</a:t>
            </a:r>
            <a:r>
              <a:rPr lang="ko-KR" altLang="ko-KR" sz="1100" dirty="0" err="1"/>
              <a:t>센슈대학</a:t>
            </a:r>
            <a:r>
              <a:rPr lang="ko-KR" altLang="ko-KR" sz="1100" dirty="0"/>
              <a:t> 경영학부 교수</a:t>
            </a:r>
            <a:r>
              <a:rPr lang="en-US" altLang="ko-KR" sz="1100" dirty="0" smtClean="0"/>
              <a:t>)</a:t>
            </a:r>
          </a:p>
          <a:p>
            <a:pPr algn="r"/>
            <a:endParaRPr lang="ko-KR" altLang="ko-KR" sz="500" dirty="0"/>
          </a:p>
          <a:p>
            <a:pPr>
              <a:lnSpc>
                <a:spcPct val="130000"/>
              </a:lnSpc>
            </a:pPr>
            <a:r>
              <a:rPr lang="en-US" altLang="ko-KR" sz="1100" dirty="0" smtClean="0"/>
              <a:t>  </a:t>
            </a:r>
            <a:r>
              <a:rPr lang="ko-KR" altLang="ko-KR" sz="1100" dirty="0" smtClean="0"/>
              <a:t>전통과 </a:t>
            </a:r>
            <a:r>
              <a:rPr lang="ko-KR" altLang="ko-KR" sz="1100" dirty="0"/>
              <a:t>격식이 있는 한국경영교육학회가 </a:t>
            </a:r>
            <a:r>
              <a:rPr lang="ko-KR" altLang="en-US" sz="1100" dirty="0" smtClean="0"/>
              <a:t>안</a:t>
            </a:r>
            <a:r>
              <a:rPr lang="ko-KR" altLang="ko-KR" sz="1100" dirty="0" smtClean="0"/>
              <a:t>승철 </a:t>
            </a:r>
            <a:r>
              <a:rPr lang="ko-KR" altLang="ko-KR" sz="1100" dirty="0"/>
              <a:t>회장님의 인도아래 국제학술대회를 개최함을 일본 </a:t>
            </a:r>
            <a:r>
              <a:rPr lang="ko-KR" altLang="ko-KR" sz="1100" dirty="0" err="1"/>
              <a:t>메니지먼트</a:t>
            </a:r>
            <a:r>
              <a:rPr lang="ko-KR" altLang="ko-KR" sz="1100" dirty="0"/>
              <a:t> 학회 </a:t>
            </a:r>
            <a:r>
              <a:rPr lang="en-US" altLang="ko-KR" sz="1100" dirty="0"/>
              <a:t>(1979</a:t>
            </a:r>
            <a:r>
              <a:rPr lang="ko-KR" altLang="ko-KR" sz="1100" dirty="0"/>
              <a:t>년 설립</a:t>
            </a:r>
            <a:r>
              <a:rPr lang="en-US" altLang="ko-KR" sz="1100" dirty="0"/>
              <a:t>, </a:t>
            </a:r>
            <a:r>
              <a:rPr lang="ko-KR" altLang="ko-KR" sz="1100" dirty="0"/>
              <a:t>구 일본경영교육학회</a:t>
            </a:r>
            <a:r>
              <a:rPr lang="en-US" altLang="ko-KR" sz="1100" dirty="0"/>
              <a:t>, 2011</a:t>
            </a:r>
            <a:r>
              <a:rPr lang="ko-KR" altLang="ko-KR" sz="1100" dirty="0"/>
              <a:t>년도 명칭변경</a:t>
            </a:r>
            <a:r>
              <a:rPr lang="en-US" altLang="ko-KR" sz="1100" dirty="0"/>
              <a:t>)</a:t>
            </a:r>
            <a:r>
              <a:rPr lang="ko-KR" altLang="ko-KR" sz="1100" dirty="0"/>
              <a:t>를 대표해서 진심으로 </a:t>
            </a:r>
            <a:r>
              <a:rPr lang="ko-KR" altLang="ko-KR" sz="1100" dirty="0" err="1"/>
              <a:t>축하드립니다</a:t>
            </a:r>
            <a:r>
              <a:rPr lang="en-US" altLang="ko-KR" sz="1100" dirty="0"/>
              <a:t>. </a:t>
            </a:r>
            <a:r>
              <a:rPr lang="ko-KR" altLang="ko-KR" sz="1100" dirty="0" smtClean="0"/>
              <a:t>귀</a:t>
            </a:r>
            <a:r>
              <a:rPr lang="en-US" altLang="ko-KR" sz="1100" dirty="0" smtClean="0"/>
              <a:t> </a:t>
            </a:r>
            <a:r>
              <a:rPr lang="ko-KR" altLang="ko-KR" sz="1100" dirty="0" smtClean="0"/>
              <a:t>학회와의 </a:t>
            </a:r>
            <a:r>
              <a:rPr lang="ko-KR" altLang="ko-KR" sz="1100" dirty="0"/>
              <a:t>연결은 오부 </a:t>
            </a:r>
            <a:r>
              <a:rPr lang="ko-KR" altLang="ko-KR" sz="1100" dirty="0" err="1"/>
              <a:t>노부히사</a:t>
            </a:r>
            <a:r>
              <a:rPr lang="en-US" altLang="ko-KR" sz="1100" dirty="0"/>
              <a:t>(</a:t>
            </a:r>
            <a:r>
              <a:rPr lang="ko-KR" altLang="ko-KR" sz="1100" dirty="0" err="1"/>
              <a:t>飫冨順久</a:t>
            </a:r>
            <a:r>
              <a:rPr lang="en-US" altLang="ko-KR" sz="1100" dirty="0"/>
              <a:t>) </a:t>
            </a:r>
            <a:r>
              <a:rPr lang="ko-KR" altLang="ko-KR" sz="1100" dirty="0"/>
              <a:t>전회장님이 </a:t>
            </a:r>
            <a:r>
              <a:rPr lang="en-US" altLang="ko-KR" sz="1100" dirty="0"/>
              <a:t>10</a:t>
            </a:r>
            <a:r>
              <a:rPr lang="ko-KR" altLang="ko-KR" sz="1100" dirty="0" smtClean="0"/>
              <a:t>년</a:t>
            </a:r>
            <a:r>
              <a:rPr lang="en-US" altLang="ko-KR" sz="1100" dirty="0" smtClean="0"/>
              <a:t> </a:t>
            </a:r>
            <a:r>
              <a:rPr lang="ko-KR" altLang="ko-KR" sz="1100" dirty="0" smtClean="0"/>
              <a:t>전에 귀</a:t>
            </a:r>
            <a:r>
              <a:rPr lang="en-US" altLang="ko-KR" sz="1100" dirty="0" smtClean="0"/>
              <a:t> </a:t>
            </a:r>
            <a:r>
              <a:rPr lang="ko-KR" altLang="ko-KR" sz="1100" dirty="0" smtClean="0"/>
              <a:t>학회와 </a:t>
            </a:r>
            <a:r>
              <a:rPr lang="ko-KR" altLang="ko-KR" sz="1100" dirty="0"/>
              <a:t>교류해서 공동으로 연구를 추진하고 싶다는 강한 의지를 보임으로서 시작되었습니다</a:t>
            </a:r>
            <a:r>
              <a:rPr lang="en-US" altLang="ko-KR" sz="1100" dirty="0"/>
              <a:t>. </a:t>
            </a:r>
            <a:r>
              <a:rPr lang="ko-KR" altLang="ko-KR" sz="1100" dirty="0"/>
              <a:t>연</a:t>
            </a:r>
            <a:r>
              <a:rPr lang="en-US" altLang="ko-KR" sz="1100" dirty="0"/>
              <a:t>1</a:t>
            </a:r>
            <a:r>
              <a:rPr lang="ko-KR" altLang="ko-KR" sz="1100" dirty="0"/>
              <a:t>회씩 개최되었습니다만</a:t>
            </a:r>
            <a:r>
              <a:rPr lang="en-US" altLang="ko-KR" sz="1100" dirty="0"/>
              <a:t>, </a:t>
            </a:r>
            <a:r>
              <a:rPr lang="ko-KR" altLang="ko-KR" sz="1100" dirty="0"/>
              <a:t>그 때부터 지금까지 계속 이어지고 있다는 점에 커다란 의의가 생각하고</a:t>
            </a:r>
            <a:r>
              <a:rPr lang="en-US" altLang="ko-KR" sz="1100" dirty="0"/>
              <a:t>, </a:t>
            </a:r>
            <a:r>
              <a:rPr lang="ko-KR" altLang="ko-KR" sz="1100" dirty="0"/>
              <a:t>또한 선인의 뜨겁고도 높은 뜻에 경의를 표하는 바입니다</a:t>
            </a:r>
            <a:r>
              <a:rPr lang="en-US" altLang="ko-KR" sz="1100" dirty="0"/>
              <a:t>.</a:t>
            </a:r>
            <a:endParaRPr lang="ko-KR" altLang="ko-KR" sz="1100" dirty="0"/>
          </a:p>
          <a:p>
            <a:pPr>
              <a:lnSpc>
                <a:spcPct val="130000"/>
              </a:lnSpc>
            </a:pPr>
            <a:r>
              <a:rPr lang="en-US" altLang="ko-KR" sz="1100" dirty="0"/>
              <a:t> </a:t>
            </a:r>
            <a:r>
              <a:rPr lang="en-US" altLang="ko-KR" sz="1100" dirty="0" smtClean="0"/>
              <a:t> </a:t>
            </a:r>
            <a:r>
              <a:rPr lang="ko-KR" altLang="ko-KR" sz="1100" dirty="0" smtClean="0"/>
              <a:t>오늘날의 </a:t>
            </a:r>
            <a:r>
              <a:rPr lang="ko-KR" altLang="ko-KR" sz="1100" dirty="0"/>
              <a:t>기업경영을 둘러싸고 있는 환경은 글로벌 규모로 변모하고 있습니다</a:t>
            </a:r>
            <a:r>
              <a:rPr lang="en-US" altLang="ko-KR" sz="1100" dirty="0"/>
              <a:t>. </a:t>
            </a:r>
            <a:r>
              <a:rPr lang="ko-KR" altLang="ko-KR" sz="1100" dirty="0"/>
              <a:t>그 변화에 대해서 기업이 적응하고</a:t>
            </a:r>
            <a:r>
              <a:rPr lang="en-US" altLang="ko-KR" sz="1100" dirty="0"/>
              <a:t>, </a:t>
            </a:r>
            <a:r>
              <a:rPr lang="ko-KR" altLang="ko-KR" sz="1100" dirty="0"/>
              <a:t>경쟁우위를 확보하기 위해서는 다음과 같이 마음을 먹는 것과 그에 대한 실천이 뒤따르는 것이 중요하다고 생각합니다</a:t>
            </a:r>
            <a:r>
              <a:rPr lang="en-US" altLang="ko-KR" sz="1100" dirty="0"/>
              <a:t>. </a:t>
            </a:r>
            <a:r>
              <a:rPr lang="ko-KR" altLang="ko-KR" sz="1100" dirty="0"/>
              <a:t>그것은 마이클 포터가 주장했던 바와 같이</a:t>
            </a:r>
            <a:r>
              <a:rPr lang="en-US" altLang="ko-KR" sz="1100" dirty="0"/>
              <a:t>, </a:t>
            </a:r>
            <a:r>
              <a:rPr lang="ko-KR" altLang="ko-KR" sz="1100" dirty="0"/>
              <a:t>많은 조직 멤버가 공통의 가치를 창조</a:t>
            </a:r>
            <a:r>
              <a:rPr lang="en-US" altLang="ko-KR" sz="1100" dirty="0"/>
              <a:t>(CSV) </a:t>
            </a:r>
            <a:r>
              <a:rPr lang="ko-KR" altLang="ko-KR" sz="1100" dirty="0"/>
              <a:t>하기 위한 머리를 싸매고</a:t>
            </a:r>
            <a:r>
              <a:rPr lang="en-US" altLang="ko-KR" sz="1100" dirty="0"/>
              <a:t>, </a:t>
            </a:r>
            <a:r>
              <a:rPr lang="ko-KR" altLang="ko-KR" sz="1100" dirty="0" err="1"/>
              <a:t>벤쳐스</a:t>
            </a:r>
            <a:r>
              <a:rPr lang="ko-KR" altLang="ko-KR" sz="1100" dirty="0"/>
              <a:t> </a:t>
            </a:r>
            <a:r>
              <a:rPr lang="ko-KR" altLang="ko-KR" sz="1100" dirty="0" err="1"/>
              <a:t>스피릿</a:t>
            </a:r>
            <a:r>
              <a:rPr lang="ko-KR" altLang="ko-KR" sz="1100" dirty="0"/>
              <a:t> </a:t>
            </a:r>
            <a:r>
              <a:rPr lang="en-US" altLang="ko-KR" sz="1100" dirty="0"/>
              <a:t>(</a:t>
            </a:r>
            <a:r>
              <a:rPr lang="ko-KR" altLang="ko-KR" sz="1100" dirty="0"/>
              <a:t>창조적이고 진취적인 마음을 갖고 </a:t>
            </a:r>
            <a:r>
              <a:rPr lang="ko-KR" altLang="ko-KR" sz="1100" dirty="0" err="1"/>
              <a:t>리스크에</a:t>
            </a:r>
            <a:r>
              <a:rPr lang="ko-KR" altLang="ko-KR" sz="1100" dirty="0"/>
              <a:t> 과감하게 도전하는 의욕과 꿈</a:t>
            </a:r>
            <a:r>
              <a:rPr lang="en-US" altLang="ko-KR" sz="1100" dirty="0"/>
              <a:t>, </a:t>
            </a:r>
            <a:r>
              <a:rPr lang="ko-KR" altLang="ko-KR" sz="1100" dirty="0"/>
              <a:t>책임감</a:t>
            </a:r>
            <a:r>
              <a:rPr lang="en-US" altLang="ko-KR" sz="1100" dirty="0"/>
              <a:t>, </a:t>
            </a:r>
            <a:r>
              <a:rPr lang="ko-KR" altLang="ko-KR" sz="1100" dirty="0"/>
              <a:t>윤리관을 갖는 마음의 양상</a:t>
            </a:r>
            <a:r>
              <a:rPr lang="en-US" altLang="ko-KR" sz="1100" dirty="0"/>
              <a:t>)</a:t>
            </a:r>
            <a:r>
              <a:rPr lang="ko-KR" altLang="ko-KR" sz="1100" dirty="0"/>
              <a:t>을 멤버 전원이 갖고 또한 그것을 실천하는 것입니다</a:t>
            </a:r>
            <a:r>
              <a:rPr lang="en-US" altLang="ko-KR" sz="1100" dirty="0"/>
              <a:t>. </a:t>
            </a:r>
            <a:r>
              <a:rPr lang="ko-KR" altLang="ko-KR" sz="1100" dirty="0"/>
              <a:t>그렇게 하는 것이 곧 국가</a:t>
            </a:r>
            <a:r>
              <a:rPr lang="en-US" altLang="ko-KR" sz="1100" dirty="0"/>
              <a:t>, </a:t>
            </a:r>
            <a:r>
              <a:rPr lang="ko-KR" altLang="ko-KR" sz="1100" dirty="0"/>
              <a:t>기업</a:t>
            </a:r>
            <a:r>
              <a:rPr lang="en-US" altLang="ko-KR" sz="1100" dirty="0"/>
              <a:t>, </a:t>
            </a:r>
            <a:r>
              <a:rPr lang="ko-KR" altLang="ko-KR" sz="1100" dirty="0"/>
              <a:t>지역사회</a:t>
            </a:r>
            <a:r>
              <a:rPr lang="en-US" altLang="ko-KR" sz="1100" dirty="0"/>
              <a:t>, </a:t>
            </a:r>
            <a:r>
              <a:rPr lang="ko-KR" altLang="ko-KR" sz="1100" dirty="0"/>
              <a:t>학교 등을 번영시키는 것과 상통한다고 생각합니다</a:t>
            </a:r>
            <a:r>
              <a:rPr lang="en-US" altLang="ko-KR" sz="1100" dirty="0"/>
              <a:t>. </a:t>
            </a:r>
            <a:endParaRPr lang="ko-KR" altLang="ko-KR" sz="1100" dirty="0"/>
          </a:p>
          <a:p>
            <a:pPr>
              <a:lnSpc>
                <a:spcPct val="130000"/>
              </a:lnSpc>
            </a:pPr>
            <a:r>
              <a:rPr lang="en-US" altLang="ko-KR" sz="1100" dirty="0" smtClean="0"/>
              <a:t>  </a:t>
            </a:r>
            <a:r>
              <a:rPr lang="ko-KR" altLang="ko-KR" sz="1100" dirty="0" smtClean="0"/>
              <a:t>마지막으로</a:t>
            </a:r>
            <a:r>
              <a:rPr lang="en-US" altLang="ko-KR" sz="1100" dirty="0"/>
              <a:t>, </a:t>
            </a:r>
            <a:r>
              <a:rPr lang="ko-KR" altLang="ko-KR" sz="1100" dirty="0" smtClean="0"/>
              <a:t>귀</a:t>
            </a:r>
            <a:r>
              <a:rPr lang="en-US" altLang="ko-KR" sz="1100" dirty="0" smtClean="0"/>
              <a:t> </a:t>
            </a:r>
            <a:r>
              <a:rPr lang="ko-KR" altLang="ko-KR" sz="1100" dirty="0" smtClean="0"/>
              <a:t>학회의 </a:t>
            </a:r>
            <a:r>
              <a:rPr lang="ko-KR" altLang="ko-KR" sz="1100" dirty="0"/>
              <a:t>활동과 성과가 </a:t>
            </a:r>
            <a:r>
              <a:rPr lang="ko-KR" altLang="ko-KR" sz="1100" dirty="0" smtClean="0"/>
              <a:t>기업</a:t>
            </a:r>
            <a:r>
              <a:rPr lang="en-US" altLang="ko-KR" sz="1100" dirty="0" smtClean="0"/>
              <a:t> </a:t>
            </a:r>
            <a:r>
              <a:rPr lang="ko-KR" altLang="ko-KR" sz="1100" dirty="0" smtClean="0"/>
              <a:t>및 </a:t>
            </a:r>
            <a:r>
              <a:rPr lang="ko-KR" altLang="ko-KR" sz="1100" dirty="0"/>
              <a:t>국가에 커다란 영향력을 끼칠 것을 염원하면서 축하의 말씀을 마치고자 합니다</a:t>
            </a:r>
            <a:r>
              <a:rPr lang="en-US" altLang="ko-KR" sz="1100" dirty="0" smtClean="0"/>
              <a:t>.</a:t>
            </a:r>
            <a:endParaRPr lang="ko-KR" altLang="ko-KR" sz="1100" dirty="0" smtClean="0"/>
          </a:p>
          <a:p>
            <a:pPr>
              <a:lnSpc>
                <a:spcPct val="130000"/>
              </a:lnSpc>
            </a:pPr>
            <a:r>
              <a:rPr lang="en-US" altLang="ko-KR" sz="1100" dirty="0" smtClean="0"/>
              <a:t>2014</a:t>
            </a:r>
            <a:r>
              <a:rPr lang="ko-KR" altLang="ko-KR" sz="1100" dirty="0" smtClean="0"/>
              <a:t>년 </a:t>
            </a:r>
            <a:r>
              <a:rPr lang="en-US" altLang="ko-KR" sz="1100" dirty="0" smtClean="0"/>
              <a:t>10</a:t>
            </a:r>
            <a:r>
              <a:rPr lang="ko-KR" altLang="ko-KR" sz="1100" dirty="0" smtClean="0"/>
              <a:t>월 </a:t>
            </a:r>
            <a:r>
              <a:rPr lang="en-US" altLang="ko-KR" sz="1100" dirty="0" smtClean="0"/>
              <a:t>19</a:t>
            </a:r>
            <a:r>
              <a:rPr lang="ko-KR" altLang="ko-KR" sz="1100" dirty="0" smtClean="0"/>
              <a:t>일 </a:t>
            </a:r>
            <a:endParaRPr lang="ko-KR" altLang="ko-KR" sz="1100" dirty="0"/>
          </a:p>
        </p:txBody>
      </p:sp>
    </p:spTree>
    <p:extLst>
      <p:ext uri="{BB962C8B-B14F-4D97-AF65-F5344CB8AC3E}">
        <p14:creationId xmlns:p14="http://schemas.microsoft.com/office/powerpoint/2010/main" val="3046171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84A5A0CE-9E8F-4518-A53B-FECD1FF9E382}" type="slidenum">
              <a:rPr lang="ko-KR" altLang="en-US" smtClean="0"/>
              <a:t>4</a:t>
            </a:fld>
            <a:endParaRPr lang="ko-KR" altLang="en-US"/>
          </a:p>
        </p:txBody>
      </p:sp>
      <p:sp>
        <p:nvSpPr>
          <p:cNvPr id="8" name="직사각형 7"/>
          <p:cNvSpPr/>
          <p:nvPr/>
        </p:nvSpPr>
        <p:spPr>
          <a:xfrm>
            <a:off x="189461" y="1069017"/>
            <a:ext cx="2343861" cy="6955724"/>
          </a:xfrm>
          <a:prstGeom prst="rect">
            <a:avLst/>
          </a:prstGeom>
        </p:spPr>
        <p:txBody>
          <a:bodyPr wrap="none" lIns="91415" tIns="45707" rIns="91415" bIns="45707">
            <a:spAutoFit/>
          </a:bodyPr>
          <a:lstStyle/>
          <a:p>
            <a:r>
              <a:rPr lang="ko-KR" altLang="en-US" sz="1600" b="1" dirty="0"/>
              <a:t>학술대회조직위원회</a:t>
            </a:r>
            <a:endParaRPr lang="en-US" altLang="ko-KR" sz="1600" b="1" dirty="0"/>
          </a:p>
          <a:p>
            <a:endParaRPr lang="en-US" altLang="ko-KR" sz="1600" b="1" dirty="0"/>
          </a:p>
          <a:p>
            <a:endParaRPr lang="en-US" altLang="ko-KR" sz="800" b="1" dirty="0"/>
          </a:p>
          <a:p>
            <a:pPr lvl="0">
              <a:lnSpc>
                <a:spcPct val="150000"/>
              </a:lnSpc>
            </a:pPr>
            <a:r>
              <a:rPr lang="ko-KR" altLang="en-US" sz="1200" b="1" dirty="0">
                <a:solidFill>
                  <a:prstClr val="black"/>
                </a:solidFill>
              </a:rPr>
              <a:t>▷ 조직위원장 </a:t>
            </a:r>
            <a:r>
              <a:rPr lang="en-US" altLang="ko-KR" sz="1200" b="1" dirty="0">
                <a:solidFill>
                  <a:prstClr val="black"/>
                </a:solidFill>
              </a:rPr>
              <a:t>: </a:t>
            </a:r>
            <a:r>
              <a:rPr lang="ko-KR" altLang="en-US" sz="1200" b="1" dirty="0">
                <a:solidFill>
                  <a:prstClr val="black"/>
                </a:solidFill>
              </a:rPr>
              <a:t>신종국</a:t>
            </a:r>
            <a:r>
              <a:rPr lang="en-US" altLang="ko-KR" sz="1200" b="1" dirty="0">
                <a:solidFill>
                  <a:prstClr val="black"/>
                </a:solidFill>
              </a:rPr>
              <a:t>(</a:t>
            </a:r>
            <a:r>
              <a:rPr lang="ko-KR" altLang="en-US" sz="1200" b="1" dirty="0">
                <a:solidFill>
                  <a:prstClr val="black"/>
                </a:solidFill>
              </a:rPr>
              <a:t>부산대</a:t>
            </a:r>
            <a:r>
              <a:rPr lang="en-US" altLang="ko-KR" sz="1200" b="1" dirty="0">
                <a:solidFill>
                  <a:prstClr val="black"/>
                </a:solidFill>
              </a:rPr>
              <a:t>)</a:t>
            </a:r>
          </a:p>
          <a:p>
            <a:pPr lvl="0">
              <a:lnSpc>
                <a:spcPct val="150000"/>
              </a:lnSpc>
            </a:pPr>
            <a:r>
              <a:rPr lang="ko-KR" altLang="en-US" sz="1200" b="1" dirty="0">
                <a:solidFill>
                  <a:prstClr val="black"/>
                </a:solidFill>
              </a:rPr>
              <a:t>▷ 학술이사 </a:t>
            </a:r>
            <a:r>
              <a:rPr lang="en-US" altLang="ko-KR" sz="1200" b="1" dirty="0">
                <a:solidFill>
                  <a:prstClr val="black"/>
                </a:solidFill>
              </a:rPr>
              <a:t>: </a:t>
            </a:r>
            <a:r>
              <a:rPr lang="ko-KR" altLang="en-US" sz="1200" b="1" dirty="0">
                <a:solidFill>
                  <a:prstClr val="black"/>
                </a:solidFill>
              </a:rPr>
              <a:t>문상혁</a:t>
            </a:r>
            <a:r>
              <a:rPr lang="en-US" altLang="ko-KR" sz="1200" b="1" dirty="0">
                <a:solidFill>
                  <a:prstClr val="black"/>
                </a:solidFill>
              </a:rPr>
              <a:t>(</a:t>
            </a:r>
            <a:r>
              <a:rPr lang="ko-KR" altLang="en-US" sz="1200" b="1" dirty="0" err="1">
                <a:solidFill>
                  <a:prstClr val="black"/>
                </a:solidFill>
              </a:rPr>
              <a:t>영남대</a:t>
            </a:r>
            <a:r>
              <a:rPr lang="en-US" altLang="ko-KR" sz="1200" b="1" dirty="0">
                <a:solidFill>
                  <a:prstClr val="black"/>
                </a:solidFill>
              </a:rPr>
              <a:t>)</a:t>
            </a:r>
          </a:p>
          <a:p>
            <a:pPr>
              <a:lnSpc>
                <a:spcPct val="150000"/>
              </a:lnSpc>
            </a:pPr>
            <a:r>
              <a:rPr lang="ko-KR" altLang="en-US" sz="1200" b="1" dirty="0"/>
              <a:t>▷ 학술위원</a:t>
            </a:r>
            <a:endParaRPr lang="en-US" altLang="ko-KR" sz="1200" b="1" dirty="0"/>
          </a:p>
          <a:p>
            <a:pPr>
              <a:lnSpc>
                <a:spcPct val="150000"/>
              </a:lnSpc>
            </a:pPr>
            <a:endParaRPr lang="en-US" altLang="ko-KR" sz="1200" b="1" dirty="0"/>
          </a:p>
          <a:p>
            <a:pPr>
              <a:lnSpc>
                <a:spcPct val="150000"/>
              </a:lnSpc>
            </a:pPr>
            <a:endParaRPr lang="en-US" altLang="ko-KR" sz="1200" b="1" dirty="0"/>
          </a:p>
          <a:p>
            <a:pPr>
              <a:lnSpc>
                <a:spcPct val="150000"/>
              </a:lnSpc>
            </a:pPr>
            <a:endParaRPr lang="en-US" altLang="ko-KR" sz="1200" b="1" dirty="0"/>
          </a:p>
          <a:p>
            <a:pPr>
              <a:lnSpc>
                <a:spcPct val="150000"/>
              </a:lnSpc>
            </a:pPr>
            <a:endParaRPr lang="en-US" altLang="ko-KR" sz="1200" b="1" dirty="0"/>
          </a:p>
          <a:p>
            <a:pPr>
              <a:lnSpc>
                <a:spcPct val="150000"/>
              </a:lnSpc>
            </a:pPr>
            <a:endParaRPr lang="en-US" altLang="ko-KR" sz="1200" b="1" dirty="0"/>
          </a:p>
          <a:p>
            <a:pPr>
              <a:lnSpc>
                <a:spcPct val="150000"/>
              </a:lnSpc>
            </a:pPr>
            <a:endParaRPr lang="en-US" altLang="ko-KR" sz="1200" b="1" dirty="0"/>
          </a:p>
          <a:p>
            <a:pPr>
              <a:lnSpc>
                <a:spcPct val="150000"/>
              </a:lnSpc>
            </a:pPr>
            <a:endParaRPr lang="en-US" altLang="ko-KR" sz="1200" b="1" dirty="0"/>
          </a:p>
          <a:p>
            <a:pPr>
              <a:lnSpc>
                <a:spcPct val="150000"/>
              </a:lnSpc>
            </a:pPr>
            <a:endParaRPr lang="en-US" altLang="ko-KR" sz="1200" b="1" dirty="0"/>
          </a:p>
          <a:p>
            <a:pPr>
              <a:lnSpc>
                <a:spcPct val="150000"/>
              </a:lnSpc>
            </a:pPr>
            <a:endParaRPr lang="en-US" altLang="ko-KR" sz="1200" b="1" dirty="0">
              <a:solidFill>
                <a:prstClr val="black"/>
              </a:solidFill>
            </a:endParaRPr>
          </a:p>
          <a:p>
            <a:pPr>
              <a:lnSpc>
                <a:spcPct val="150000"/>
              </a:lnSpc>
            </a:pPr>
            <a:endParaRPr lang="en-US" altLang="ko-KR" sz="1200" b="1" dirty="0">
              <a:solidFill>
                <a:prstClr val="black"/>
              </a:solidFill>
            </a:endParaRPr>
          </a:p>
          <a:p>
            <a:pPr lvl="0"/>
            <a:r>
              <a:rPr lang="ko-KR" altLang="en-US" sz="1200" b="1" dirty="0">
                <a:solidFill>
                  <a:prstClr val="black"/>
                </a:solidFill>
              </a:rPr>
              <a:t>▷ 조직위원</a:t>
            </a:r>
            <a:endParaRPr lang="en-US" altLang="ko-KR" sz="1200" b="1" dirty="0">
              <a:solidFill>
                <a:prstClr val="black"/>
              </a:solidFill>
            </a:endParaRPr>
          </a:p>
          <a:p>
            <a:pPr lvl="0"/>
            <a:endParaRPr lang="en-US" altLang="ko-KR" sz="1200" dirty="0">
              <a:solidFill>
                <a:prstClr val="black"/>
              </a:solidFill>
            </a:endParaRPr>
          </a:p>
          <a:p>
            <a:pPr lvl="0"/>
            <a:endParaRPr lang="en-US" altLang="ko-KR" sz="1200" dirty="0">
              <a:solidFill>
                <a:prstClr val="black"/>
              </a:solidFill>
            </a:endParaRPr>
          </a:p>
          <a:p>
            <a:pPr lvl="0"/>
            <a:endParaRPr lang="en-US" altLang="ko-KR" sz="1200" dirty="0">
              <a:solidFill>
                <a:prstClr val="black"/>
              </a:solidFill>
            </a:endParaRPr>
          </a:p>
          <a:p>
            <a:pPr lvl="0"/>
            <a:endParaRPr lang="en-US" altLang="ko-KR" sz="1200" dirty="0">
              <a:solidFill>
                <a:prstClr val="black"/>
              </a:solidFill>
            </a:endParaRPr>
          </a:p>
          <a:p>
            <a:pPr lvl="0"/>
            <a:endParaRPr lang="en-US" altLang="ko-KR" sz="1200" dirty="0">
              <a:solidFill>
                <a:prstClr val="black"/>
              </a:solidFill>
            </a:endParaRPr>
          </a:p>
          <a:p>
            <a:pPr lvl="0"/>
            <a:endParaRPr lang="en-US" altLang="ko-KR" sz="1200" dirty="0">
              <a:solidFill>
                <a:prstClr val="black"/>
              </a:solidFill>
            </a:endParaRPr>
          </a:p>
          <a:p>
            <a:pPr lvl="0">
              <a:lnSpc>
                <a:spcPct val="150000"/>
              </a:lnSpc>
            </a:pPr>
            <a:r>
              <a:rPr lang="ko-KR" altLang="en-US" sz="1600" b="1" dirty="0" err="1">
                <a:solidFill>
                  <a:prstClr val="black"/>
                </a:solidFill>
              </a:rPr>
              <a:t>공적심사위원회</a:t>
            </a:r>
            <a:endParaRPr lang="en-US" altLang="ko-KR" sz="1600" b="1" dirty="0">
              <a:solidFill>
                <a:prstClr val="black"/>
              </a:solidFill>
            </a:endParaRPr>
          </a:p>
          <a:p>
            <a:pPr lvl="0">
              <a:lnSpc>
                <a:spcPct val="150000"/>
              </a:lnSpc>
            </a:pPr>
            <a:endParaRPr lang="en-US" altLang="ko-KR" sz="800" b="1" dirty="0">
              <a:solidFill>
                <a:prstClr val="black"/>
              </a:solidFill>
            </a:endParaRPr>
          </a:p>
          <a:p>
            <a:pPr>
              <a:lnSpc>
                <a:spcPct val="150000"/>
              </a:lnSpc>
            </a:pPr>
            <a:r>
              <a:rPr lang="ko-KR" altLang="en-US" sz="1200" b="1" dirty="0">
                <a:solidFill>
                  <a:prstClr val="black"/>
                </a:solidFill>
              </a:rPr>
              <a:t>▷ 위원장 </a:t>
            </a:r>
            <a:r>
              <a:rPr lang="en-US" altLang="ko-KR" sz="1200" b="1" dirty="0">
                <a:solidFill>
                  <a:prstClr val="black"/>
                </a:solidFill>
              </a:rPr>
              <a:t>: </a:t>
            </a:r>
            <a:r>
              <a:rPr lang="ko-KR" altLang="en-US" sz="1200" b="1" dirty="0">
                <a:solidFill>
                  <a:prstClr val="black"/>
                </a:solidFill>
              </a:rPr>
              <a:t>박영봉</a:t>
            </a:r>
            <a:r>
              <a:rPr lang="en-US" altLang="ko-KR" sz="1200" b="1" dirty="0">
                <a:solidFill>
                  <a:prstClr val="black"/>
                </a:solidFill>
              </a:rPr>
              <a:t>(</a:t>
            </a:r>
            <a:r>
              <a:rPr lang="ko-KR" altLang="en-US" sz="1200" b="1" dirty="0" err="1">
                <a:solidFill>
                  <a:prstClr val="black"/>
                </a:solidFill>
              </a:rPr>
              <a:t>영남대</a:t>
            </a:r>
            <a:r>
              <a:rPr lang="en-US" altLang="ko-KR" sz="1200" b="1" dirty="0">
                <a:solidFill>
                  <a:prstClr val="black"/>
                </a:solidFill>
              </a:rPr>
              <a:t>)</a:t>
            </a:r>
          </a:p>
          <a:p>
            <a:pPr>
              <a:lnSpc>
                <a:spcPct val="150000"/>
              </a:lnSpc>
            </a:pPr>
            <a:r>
              <a:rPr lang="ko-KR" altLang="en-US" sz="1200" b="1" dirty="0">
                <a:solidFill>
                  <a:prstClr val="black"/>
                </a:solidFill>
              </a:rPr>
              <a:t>▷ 위원</a:t>
            </a:r>
          </a:p>
          <a:p>
            <a:endParaRPr lang="ko-KR" altLang="en-US" sz="1600" b="1" dirty="0"/>
          </a:p>
        </p:txBody>
      </p:sp>
      <p:graphicFrame>
        <p:nvGraphicFramePr>
          <p:cNvPr id="9" name="표 8"/>
          <p:cNvGraphicFramePr>
            <a:graphicFrameLocks noGrp="1"/>
          </p:cNvGraphicFramePr>
          <p:nvPr>
            <p:extLst>
              <p:ext uri="{D42A27DB-BD31-4B8C-83A1-F6EECF244321}">
                <p14:modId xmlns:p14="http://schemas.microsoft.com/office/powerpoint/2010/main" val="1953217500"/>
              </p:ext>
            </p:extLst>
          </p:nvPr>
        </p:nvGraphicFramePr>
        <p:xfrm>
          <a:off x="150154" y="2667020"/>
          <a:ext cx="6557692" cy="2255520"/>
        </p:xfrm>
        <a:graphic>
          <a:graphicData uri="http://schemas.openxmlformats.org/drawingml/2006/table">
            <a:tbl>
              <a:tblPr bandRow="1">
                <a:effectLst/>
                <a:tableStyleId>{5C22544A-7EE6-4342-B048-85BDC9FD1C3A}</a:tableStyleId>
              </a:tblPr>
              <a:tblGrid>
                <a:gridCol w="1639423"/>
                <a:gridCol w="1639423"/>
                <a:gridCol w="1639423"/>
                <a:gridCol w="1639423"/>
              </a:tblGrid>
              <a:tr h="281940">
                <a:tc>
                  <a:txBody>
                    <a:bodyPr/>
                    <a:lstStyle/>
                    <a:p>
                      <a:r>
                        <a:rPr lang="ko-KR" altLang="en-US" sz="1200" b="1" dirty="0" smtClean="0"/>
                        <a:t>강성준</a:t>
                      </a:r>
                      <a:r>
                        <a:rPr lang="en-US" altLang="ko-KR" sz="1200" b="1" dirty="0" smtClean="0"/>
                        <a:t>(</a:t>
                      </a:r>
                      <a:r>
                        <a:rPr lang="ko-KR" altLang="en-US" sz="1200" b="1" dirty="0" err="1" smtClean="0"/>
                        <a:t>한동대</a:t>
                      </a:r>
                      <a:r>
                        <a:rPr lang="en-US" altLang="ko-KR" sz="1200" b="1" dirty="0" smtClean="0"/>
                        <a:t>)</a:t>
                      </a:r>
                      <a:endParaRPr lang="ko-KR" altLang="en-US" sz="1200" b="1"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tx1"/>
                          </a:solidFill>
                          <a:latin typeface="+mn-lt"/>
                          <a:ea typeface="+mn-ea"/>
                          <a:cs typeface="+mn-cs"/>
                        </a:rPr>
                        <a:t>권영도</a:t>
                      </a:r>
                      <a:r>
                        <a:rPr lang="en-US" altLang="ko-KR" sz="1200" b="1" kern="1200" dirty="0" smtClean="0">
                          <a:solidFill>
                            <a:schemeClr val="tx1"/>
                          </a:solidFill>
                          <a:latin typeface="+mn-lt"/>
                          <a:ea typeface="+mn-ea"/>
                          <a:cs typeface="+mn-cs"/>
                        </a:rPr>
                        <a:t>(</a:t>
                      </a:r>
                      <a:r>
                        <a:rPr lang="ko-KR" altLang="en-US" sz="1200" b="1" kern="1200" dirty="0" smtClean="0">
                          <a:solidFill>
                            <a:schemeClr val="tx1"/>
                          </a:solidFill>
                          <a:latin typeface="+mn-lt"/>
                          <a:ea typeface="+mn-ea"/>
                          <a:cs typeface="+mn-cs"/>
                        </a:rPr>
                        <a:t>경남대</a:t>
                      </a:r>
                      <a:r>
                        <a:rPr lang="en-US" altLang="ko-KR" sz="1200" b="1" kern="1200" dirty="0" smtClean="0">
                          <a:solidFill>
                            <a:schemeClr val="tx1"/>
                          </a:solidFill>
                          <a:latin typeface="+mn-lt"/>
                          <a:ea typeface="+mn-ea"/>
                          <a:cs typeface="+mn-cs"/>
                        </a:rPr>
                        <a:t>)</a:t>
                      </a:r>
                      <a:endParaRPr lang="ko-KR" altLang="en-US" sz="1200" b="1" kern="1200" dirty="0" smtClean="0">
                        <a:solidFill>
                          <a:schemeClr val="tx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r>
                        <a:rPr lang="ko-KR" altLang="en-US" sz="1200" b="1" dirty="0" smtClean="0"/>
                        <a:t>권영모</a:t>
                      </a:r>
                      <a:r>
                        <a:rPr lang="en-US" altLang="ko-KR" sz="1200" b="1" dirty="0" smtClean="0"/>
                        <a:t>(</a:t>
                      </a:r>
                      <a:r>
                        <a:rPr lang="ko-KR" altLang="en-US" sz="1200" b="1" dirty="0" smtClean="0"/>
                        <a:t>원광대</a:t>
                      </a:r>
                      <a:r>
                        <a:rPr lang="en-US" altLang="ko-KR" sz="1200" b="1" dirty="0" smtClean="0"/>
                        <a:t>)</a:t>
                      </a:r>
                      <a:endParaRPr lang="ko-KR" altLang="en-US" sz="1200" b="1"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tx1"/>
                          </a:solidFill>
                          <a:latin typeface="+mn-lt"/>
                          <a:ea typeface="+mn-ea"/>
                          <a:cs typeface="+mn-cs"/>
                        </a:rPr>
                        <a:t>권태환</a:t>
                      </a:r>
                      <a:r>
                        <a:rPr lang="en-US" altLang="ko-KR" sz="1200" b="1" kern="1200" dirty="0" smtClean="0">
                          <a:solidFill>
                            <a:schemeClr val="tx1"/>
                          </a:solidFill>
                          <a:latin typeface="+mn-lt"/>
                          <a:ea typeface="+mn-ea"/>
                          <a:cs typeface="+mn-cs"/>
                        </a:rPr>
                        <a:t>(</a:t>
                      </a:r>
                      <a:r>
                        <a:rPr lang="ko-KR" altLang="en-US" sz="1200" b="1" kern="1200" dirty="0" err="1" smtClean="0">
                          <a:solidFill>
                            <a:schemeClr val="tx1"/>
                          </a:solidFill>
                          <a:latin typeface="+mn-lt"/>
                          <a:ea typeface="+mn-ea"/>
                          <a:cs typeface="+mn-cs"/>
                        </a:rPr>
                        <a:t>안동대</a:t>
                      </a:r>
                      <a:r>
                        <a:rPr lang="en-US" altLang="ko-KR" sz="1200" b="1" kern="1200" dirty="0" smtClean="0">
                          <a:solidFill>
                            <a:schemeClr val="tx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권혁대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목원대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김미형</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호원대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김성환</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경북대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dk1"/>
                          </a:solidFill>
                          <a:latin typeface="+mn-lt"/>
                          <a:ea typeface="+mn-ea"/>
                          <a:cs typeface="+mn-cs"/>
                        </a:rPr>
                        <a:t>김영이</a:t>
                      </a:r>
                      <a:r>
                        <a:rPr lang="en-US" altLang="ko-KR" sz="1200" b="1" kern="1200" spc="-150" dirty="0" smtClean="0">
                          <a:solidFill>
                            <a:schemeClr val="dk1"/>
                          </a:solidFill>
                          <a:latin typeface="+mn-lt"/>
                          <a:ea typeface="+mn-ea"/>
                          <a:cs typeface="+mn-cs"/>
                        </a:rPr>
                        <a:t>(</a:t>
                      </a:r>
                      <a:r>
                        <a:rPr lang="ko-KR" altLang="en-US" sz="1200" b="1" kern="1200" spc="-150" dirty="0" err="1" smtClean="0">
                          <a:solidFill>
                            <a:schemeClr val="dk1"/>
                          </a:solidFill>
                          <a:latin typeface="+mn-lt"/>
                          <a:ea typeface="+mn-ea"/>
                          <a:cs typeface="+mn-cs"/>
                        </a:rPr>
                        <a:t>서울디지털대</a:t>
                      </a:r>
                      <a:r>
                        <a:rPr lang="en-US" altLang="ko-KR" sz="1200" b="1" kern="1200" spc="-150" dirty="0" smtClean="0">
                          <a:solidFill>
                            <a:schemeClr val="dk1"/>
                          </a:solidFill>
                          <a:latin typeface="+mn-lt"/>
                          <a:ea typeface="+mn-ea"/>
                          <a:cs typeface="+mn-cs"/>
                        </a:rPr>
                        <a:t>)</a:t>
                      </a:r>
                      <a:endParaRPr lang="ko-KR" altLang="en-US" sz="1200" b="1" kern="1200" spc="-15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김정희</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제주대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김종욱</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성균관대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0"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김준홍</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포항대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dirty="0" smtClean="0">
                          <a:latin typeface="+mj-lt"/>
                        </a:rPr>
                        <a:t>김태수</a:t>
                      </a:r>
                      <a:r>
                        <a:rPr lang="en-US" altLang="ko-KR" sz="1200" b="1" dirty="0" smtClean="0">
                          <a:latin typeface="+mj-lt"/>
                        </a:rPr>
                        <a:t>(</a:t>
                      </a:r>
                      <a:r>
                        <a:rPr lang="ko-KR" altLang="en-US" sz="1200" b="1" dirty="0" err="1" smtClean="0">
                          <a:latin typeface="+mj-lt"/>
                        </a:rPr>
                        <a:t>계명문화대</a:t>
                      </a:r>
                      <a:r>
                        <a:rPr lang="en-US" altLang="ko-KR" sz="1200" b="1" dirty="0" smtClean="0">
                          <a:latin typeface="+mj-lt"/>
                        </a:rPr>
                        <a:t>)</a:t>
                      </a:r>
                      <a:endParaRPr lang="ko-KR" altLang="en-US" sz="1200" b="1" dirty="0" smtClean="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박동진</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안동대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0"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박성환</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한밭대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dk1"/>
                          </a:solidFill>
                          <a:latin typeface="+mn-lt"/>
                          <a:ea typeface="+mn-ea"/>
                          <a:cs typeface="+mn-cs"/>
                        </a:rPr>
                        <a:t>박재환</a:t>
                      </a:r>
                      <a:r>
                        <a:rPr lang="en-US" altLang="ko-KR" sz="1200" b="1" kern="1200" dirty="0" smtClean="0">
                          <a:solidFill>
                            <a:schemeClr val="dk1"/>
                          </a:solidFill>
                          <a:latin typeface="+mn-lt"/>
                          <a:ea typeface="+mn-ea"/>
                          <a:cs typeface="+mn-cs"/>
                        </a:rPr>
                        <a:t>(</a:t>
                      </a:r>
                      <a:r>
                        <a:rPr lang="ko-KR" altLang="en-US" sz="1200" b="1" kern="1200" dirty="0" smtClean="0">
                          <a:solidFill>
                            <a:schemeClr val="dk1"/>
                          </a:solidFill>
                          <a:latin typeface="+mn-lt"/>
                          <a:ea typeface="+mn-ea"/>
                          <a:cs typeface="+mn-cs"/>
                        </a:rPr>
                        <a:t>중앙대</a:t>
                      </a:r>
                      <a:r>
                        <a:rPr lang="en-US" altLang="ko-KR" sz="1200" b="1" kern="1200" dirty="0" smtClean="0">
                          <a:solidFill>
                            <a:schemeClr val="dk1"/>
                          </a:solidFill>
                          <a:latin typeface="+mn-lt"/>
                          <a:ea typeface="+mn-ea"/>
                          <a:cs typeface="+mn-cs"/>
                        </a:rPr>
                        <a:t>)</a:t>
                      </a:r>
                      <a:endParaRPr lang="ko-KR" altLang="en-US" sz="1200" b="1" dirty="0" smtClean="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dk1"/>
                          </a:solidFill>
                          <a:latin typeface="+mn-lt"/>
                          <a:ea typeface="+mn-ea"/>
                          <a:cs typeface="+mn-cs"/>
                        </a:rPr>
                        <a:t>백유성</a:t>
                      </a:r>
                      <a:r>
                        <a:rPr lang="en-US" altLang="ko-KR" sz="1200" b="1" kern="1200" dirty="0" smtClean="0">
                          <a:solidFill>
                            <a:schemeClr val="dk1"/>
                          </a:solidFill>
                          <a:latin typeface="+mn-lt"/>
                          <a:ea typeface="+mn-ea"/>
                          <a:cs typeface="+mn-cs"/>
                        </a:rPr>
                        <a:t>(</a:t>
                      </a:r>
                      <a:r>
                        <a:rPr lang="ko-KR" altLang="en-US" sz="1200" b="1" kern="1200" dirty="0" err="1" smtClean="0">
                          <a:solidFill>
                            <a:schemeClr val="dk1"/>
                          </a:solidFill>
                          <a:latin typeface="+mn-lt"/>
                          <a:ea typeface="+mn-ea"/>
                          <a:cs typeface="+mn-cs"/>
                        </a:rPr>
                        <a:t>동양대</a:t>
                      </a:r>
                      <a:r>
                        <a:rPr lang="en-US" altLang="ko-KR" sz="1200" b="1" kern="1200" dirty="0" smtClean="0">
                          <a:solidFill>
                            <a:schemeClr val="dk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백광현</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선문대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송종호</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경북대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양재영</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유한대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윤천성</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서울벤처대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r>
                        <a:rPr kumimoji="0" lang="ko-KR" altLang="en-US" sz="1200" b="1" i="0" u="none" strike="noStrike" kern="1200" cap="none" spc="0" normalizeH="0" baseline="0" noProof="0" smtClean="0">
                          <a:ln>
                            <a:noFill/>
                          </a:ln>
                          <a:solidFill>
                            <a:prstClr val="black"/>
                          </a:solidFill>
                          <a:effectLst/>
                          <a:uLnTx/>
                          <a:uFillTx/>
                          <a:latin typeface="+mn-lt"/>
                          <a:ea typeface="+mn-ea"/>
                          <a:cs typeface="+mn-cs"/>
                        </a:rPr>
                        <a:t>이영민</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협성대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이우창</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군산대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이정기</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남서울대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이학렬</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원광보건대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0"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이희욱</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영남대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장명희</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한국해양대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장승욱</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err="1" smtClean="0">
                          <a:ln>
                            <a:noFill/>
                          </a:ln>
                          <a:solidFill>
                            <a:prstClr val="black"/>
                          </a:solidFill>
                          <a:effectLst/>
                          <a:uLnTx/>
                          <a:uFillTx/>
                          <a:latin typeface="+mn-lt"/>
                          <a:ea typeface="+mn-ea"/>
                          <a:cs typeface="+mn-cs"/>
                        </a:rPr>
                        <a:t>강릉원주대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0"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정상철</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인천대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dk1"/>
                          </a:solidFill>
                          <a:latin typeface="+mn-lt"/>
                          <a:ea typeface="+mn-ea"/>
                          <a:cs typeface="+mn-cs"/>
                        </a:rPr>
                        <a:t>최석봉</a:t>
                      </a:r>
                      <a:r>
                        <a:rPr lang="en-US" altLang="ko-KR" sz="1200" b="1" kern="1200" dirty="0" smtClean="0">
                          <a:solidFill>
                            <a:schemeClr val="dk1"/>
                          </a:solidFill>
                          <a:latin typeface="+mn-lt"/>
                          <a:ea typeface="+mn-ea"/>
                          <a:cs typeface="+mn-cs"/>
                        </a:rPr>
                        <a:t>(</a:t>
                      </a:r>
                      <a:r>
                        <a:rPr lang="ko-KR" altLang="en-US" sz="1200" b="1" kern="1200" dirty="0" smtClean="0">
                          <a:solidFill>
                            <a:schemeClr val="dk1"/>
                          </a:solidFill>
                          <a:latin typeface="+mn-lt"/>
                          <a:ea typeface="+mn-ea"/>
                          <a:cs typeface="+mn-cs"/>
                        </a:rPr>
                        <a:t>울산대</a:t>
                      </a:r>
                      <a:r>
                        <a:rPr lang="en-US" altLang="ko-KR" sz="1200" b="1" kern="1200" dirty="0" smtClean="0">
                          <a:solidFill>
                            <a:schemeClr val="dk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dk1"/>
                          </a:solidFill>
                          <a:latin typeface="+mn-lt"/>
                          <a:ea typeface="+mn-ea"/>
                          <a:cs typeface="+mn-cs"/>
                        </a:rPr>
                        <a:t>최종민</a:t>
                      </a:r>
                      <a:r>
                        <a:rPr lang="en-US" altLang="ko-KR" sz="1200" b="1" kern="1200" dirty="0" smtClean="0">
                          <a:solidFill>
                            <a:schemeClr val="dk1"/>
                          </a:solidFill>
                          <a:latin typeface="+mn-lt"/>
                          <a:ea typeface="+mn-ea"/>
                          <a:cs typeface="+mn-cs"/>
                        </a:rPr>
                        <a:t>(</a:t>
                      </a:r>
                      <a:r>
                        <a:rPr lang="ko-KR" altLang="en-US" sz="1200" b="1" kern="1200" dirty="0" smtClean="0">
                          <a:solidFill>
                            <a:schemeClr val="dk1"/>
                          </a:solidFill>
                          <a:latin typeface="+mn-lt"/>
                          <a:ea typeface="+mn-ea"/>
                          <a:cs typeface="+mn-cs"/>
                        </a:rPr>
                        <a:t>경북대</a:t>
                      </a:r>
                      <a:r>
                        <a:rPr lang="en-US" altLang="ko-KR" sz="1200" b="1" kern="1200" dirty="0" smtClean="0">
                          <a:solidFill>
                            <a:schemeClr val="dk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algn="l" latinLnBrk="1"/>
                      <a:r>
                        <a:rPr lang="ko-KR" altLang="en-US" sz="1200" b="1" dirty="0" smtClean="0">
                          <a:latin typeface="+mj-lt"/>
                        </a:rPr>
                        <a:t>최홍규</a:t>
                      </a:r>
                      <a:r>
                        <a:rPr lang="en-US" altLang="ko-KR" sz="1200" b="1" dirty="0" smtClean="0">
                          <a:latin typeface="+mj-lt"/>
                        </a:rPr>
                        <a:t>(</a:t>
                      </a:r>
                      <a:r>
                        <a:rPr lang="ko-KR" altLang="en-US" sz="1200" b="1" dirty="0" err="1" smtClean="0">
                          <a:latin typeface="+mj-lt"/>
                        </a:rPr>
                        <a:t>경일대</a:t>
                      </a:r>
                      <a:r>
                        <a:rPr lang="en-US" altLang="ko-KR" sz="1200" b="1" dirty="0" smtClean="0">
                          <a:latin typeface="+mj-lt"/>
                        </a:rPr>
                        <a:t>)</a:t>
                      </a:r>
                      <a:endParaRPr lang="ko-KR" altLang="en-US" sz="1200" b="1" dirty="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dk1"/>
                          </a:solidFill>
                          <a:latin typeface="+mn-lt"/>
                          <a:ea typeface="+mn-ea"/>
                          <a:cs typeface="+mn-cs"/>
                        </a:rPr>
                        <a:t>현용호</a:t>
                      </a:r>
                      <a:r>
                        <a:rPr lang="en-US" altLang="ko-KR" sz="1200" b="1" kern="1200" spc="-150" dirty="0" smtClean="0">
                          <a:solidFill>
                            <a:schemeClr val="dk1"/>
                          </a:solidFill>
                          <a:latin typeface="+mn-lt"/>
                          <a:ea typeface="+mn-ea"/>
                          <a:cs typeface="+mn-cs"/>
                        </a:rPr>
                        <a:t>(</a:t>
                      </a:r>
                      <a:r>
                        <a:rPr lang="ko-KR" altLang="en-US" sz="1200" b="1" kern="1200" spc="-150" dirty="0" err="1" smtClean="0">
                          <a:solidFill>
                            <a:schemeClr val="dk1"/>
                          </a:solidFill>
                          <a:latin typeface="+mn-lt"/>
                          <a:ea typeface="+mn-ea"/>
                          <a:cs typeface="+mn-cs"/>
                        </a:rPr>
                        <a:t>대구가톨릭대</a:t>
                      </a:r>
                      <a:r>
                        <a:rPr lang="en-US" altLang="ko-KR" sz="1200" b="1" kern="1200" spc="-150" dirty="0" smtClean="0">
                          <a:solidFill>
                            <a:schemeClr val="dk1"/>
                          </a:solidFill>
                          <a:latin typeface="+mn-lt"/>
                          <a:ea typeface="+mn-ea"/>
                          <a:cs typeface="+mn-cs"/>
                        </a:rPr>
                        <a:t>)</a:t>
                      </a:r>
                      <a:endParaRPr lang="ko-KR" altLang="en-US" sz="1200" b="1" kern="1200" spc="-15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bl>
          </a:graphicData>
        </a:graphic>
      </p:graphicFrame>
      <p:graphicFrame>
        <p:nvGraphicFramePr>
          <p:cNvPr id="10" name="표 9"/>
          <p:cNvGraphicFramePr>
            <a:graphicFrameLocks noGrp="1"/>
          </p:cNvGraphicFramePr>
          <p:nvPr>
            <p:extLst>
              <p:ext uri="{D42A27DB-BD31-4B8C-83A1-F6EECF244321}">
                <p14:modId xmlns:p14="http://schemas.microsoft.com/office/powerpoint/2010/main" val="804847707"/>
              </p:ext>
            </p:extLst>
          </p:nvPr>
        </p:nvGraphicFramePr>
        <p:xfrm>
          <a:off x="150154" y="5619348"/>
          <a:ext cx="6557692" cy="563880"/>
        </p:xfrm>
        <a:graphic>
          <a:graphicData uri="http://schemas.openxmlformats.org/drawingml/2006/table">
            <a:tbl>
              <a:tblPr bandRow="1">
                <a:effectLst/>
                <a:tableStyleId>{5C22544A-7EE6-4342-B048-85BDC9FD1C3A}</a:tableStyleId>
              </a:tblPr>
              <a:tblGrid>
                <a:gridCol w="1639423"/>
                <a:gridCol w="1639423"/>
                <a:gridCol w="1639423"/>
                <a:gridCol w="1639423"/>
              </a:tblGrid>
              <a:tr h="281940">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tx1"/>
                          </a:solidFill>
                          <a:latin typeface="+mn-lt"/>
                          <a:ea typeface="+mn-ea"/>
                          <a:cs typeface="+mn-cs"/>
                        </a:rPr>
                        <a:t>김기수</a:t>
                      </a:r>
                      <a:r>
                        <a:rPr lang="en-US" altLang="ko-KR" sz="1200" b="1" kern="1200" dirty="0" smtClean="0">
                          <a:solidFill>
                            <a:schemeClr val="tx1"/>
                          </a:solidFill>
                          <a:latin typeface="+mn-lt"/>
                          <a:ea typeface="+mn-ea"/>
                          <a:cs typeface="+mn-cs"/>
                        </a:rPr>
                        <a:t>(</a:t>
                      </a:r>
                      <a:r>
                        <a:rPr lang="ko-KR" altLang="en-US" sz="1200" b="1" kern="1200" dirty="0" err="1" smtClean="0">
                          <a:solidFill>
                            <a:schemeClr val="tx1"/>
                          </a:solidFill>
                          <a:latin typeface="+mn-lt"/>
                          <a:ea typeface="+mn-ea"/>
                          <a:cs typeface="+mn-cs"/>
                        </a:rPr>
                        <a:t>영남대</a:t>
                      </a:r>
                      <a:r>
                        <a:rPr lang="en-US" altLang="ko-KR" sz="1200" b="1" kern="1200" dirty="0" smtClean="0">
                          <a:solidFill>
                            <a:schemeClr val="tx1"/>
                          </a:solidFill>
                          <a:latin typeface="+mn-lt"/>
                          <a:ea typeface="+mn-ea"/>
                          <a:cs typeface="+mn-cs"/>
                        </a:rPr>
                        <a:t>)</a:t>
                      </a:r>
                      <a:endParaRPr lang="ko-KR" altLang="en-US" sz="1200" b="1" kern="1200" dirty="0" smtClean="0">
                        <a:solidFill>
                          <a:schemeClr val="tx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err="1" smtClean="0">
                          <a:solidFill>
                            <a:schemeClr val="dk1"/>
                          </a:solidFill>
                          <a:latin typeface="+mn-lt"/>
                          <a:ea typeface="+mn-ea"/>
                          <a:cs typeface="+mn-cs"/>
                        </a:rPr>
                        <a:t>김정군</a:t>
                      </a:r>
                      <a:r>
                        <a:rPr lang="en-US" altLang="ko-KR" sz="1200" b="1" kern="1200" dirty="0" smtClean="0">
                          <a:solidFill>
                            <a:schemeClr val="dk1"/>
                          </a:solidFill>
                          <a:latin typeface="+mn-lt"/>
                          <a:ea typeface="+mn-ea"/>
                          <a:cs typeface="+mn-cs"/>
                        </a:rPr>
                        <a:t>(</a:t>
                      </a:r>
                      <a:r>
                        <a:rPr lang="ko-KR" altLang="en-US" sz="1200" b="1" kern="1200" dirty="0" err="1" smtClean="0">
                          <a:solidFill>
                            <a:schemeClr val="dk1"/>
                          </a:solidFill>
                          <a:latin typeface="+mn-lt"/>
                          <a:ea typeface="+mn-ea"/>
                          <a:cs typeface="+mn-cs"/>
                        </a:rPr>
                        <a:t>영남대</a:t>
                      </a:r>
                      <a:r>
                        <a:rPr lang="en-US" altLang="ko-KR" sz="1200" b="1" kern="1200" dirty="0" smtClean="0">
                          <a:solidFill>
                            <a:schemeClr val="dk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tx1"/>
                          </a:solidFill>
                          <a:latin typeface="+mn-lt"/>
                          <a:ea typeface="+mn-ea"/>
                          <a:cs typeface="+mn-cs"/>
                        </a:rPr>
                        <a:t>류성경</a:t>
                      </a:r>
                      <a:r>
                        <a:rPr lang="en-US" altLang="ko-KR" sz="1200" b="1" kern="1200" dirty="0" smtClean="0">
                          <a:solidFill>
                            <a:schemeClr val="tx1"/>
                          </a:solidFill>
                          <a:latin typeface="+mn-lt"/>
                          <a:ea typeface="+mn-ea"/>
                          <a:cs typeface="+mn-cs"/>
                        </a:rPr>
                        <a:t>(</a:t>
                      </a:r>
                      <a:r>
                        <a:rPr lang="ko-KR" altLang="en-US" sz="1200" b="1" kern="1200" dirty="0" err="1" smtClean="0">
                          <a:solidFill>
                            <a:schemeClr val="tx1"/>
                          </a:solidFill>
                          <a:latin typeface="+mn-lt"/>
                          <a:ea typeface="+mn-ea"/>
                          <a:cs typeface="+mn-cs"/>
                        </a:rPr>
                        <a:t>동서대</a:t>
                      </a:r>
                      <a:r>
                        <a:rPr lang="en-US" altLang="ko-KR" sz="1200" b="1" kern="1200" dirty="0" smtClean="0">
                          <a:solidFill>
                            <a:schemeClr val="tx1"/>
                          </a:solidFill>
                          <a:latin typeface="+mn-lt"/>
                          <a:ea typeface="+mn-ea"/>
                          <a:cs typeface="+mn-cs"/>
                        </a:rPr>
                        <a:t>)</a:t>
                      </a:r>
                      <a:endParaRPr lang="ko-KR" altLang="en-US" sz="1200" b="1" kern="1200" dirty="0" smtClean="0">
                        <a:solidFill>
                          <a:schemeClr val="tx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tx1"/>
                          </a:solidFill>
                          <a:latin typeface="+mn-lt"/>
                          <a:ea typeface="+mn-ea"/>
                          <a:cs typeface="+mn-cs"/>
                        </a:rPr>
                        <a:t>박종국</a:t>
                      </a:r>
                      <a:r>
                        <a:rPr lang="en-US" altLang="ko-KR" sz="1200" b="1" kern="1200" dirty="0" smtClean="0">
                          <a:solidFill>
                            <a:schemeClr val="tx1"/>
                          </a:solidFill>
                          <a:latin typeface="+mn-lt"/>
                          <a:ea typeface="+mn-ea"/>
                          <a:cs typeface="+mn-cs"/>
                        </a:rPr>
                        <a:t>(</a:t>
                      </a:r>
                      <a:r>
                        <a:rPr lang="ko-KR" altLang="en-US" sz="1200" b="1" kern="1200" dirty="0" err="1" smtClean="0">
                          <a:solidFill>
                            <a:schemeClr val="tx1"/>
                          </a:solidFill>
                          <a:latin typeface="+mn-lt"/>
                          <a:ea typeface="+mn-ea"/>
                          <a:cs typeface="+mn-cs"/>
                        </a:rPr>
                        <a:t>영남대</a:t>
                      </a:r>
                      <a:r>
                        <a:rPr lang="en-US" altLang="ko-KR" sz="1200" b="1" kern="1200" dirty="0" smtClean="0">
                          <a:solidFill>
                            <a:schemeClr val="tx1"/>
                          </a:solidFill>
                          <a:latin typeface="+mn-lt"/>
                          <a:ea typeface="+mn-ea"/>
                          <a:cs typeface="+mn-cs"/>
                        </a:rPr>
                        <a:t>)</a:t>
                      </a:r>
                      <a:endParaRPr lang="ko-KR" altLang="en-US" sz="1200" b="1" kern="1200" dirty="0" smtClean="0">
                        <a:solidFill>
                          <a:schemeClr val="tx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r>
                        <a:rPr lang="ko-KR" altLang="en-US" sz="1200" b="1" dirty="0" smtClean="0"/>
                        <a:t>박태경</a:t>
                      </a:r>
                      <a:r>
                        <a:rPr lang="en-US" altLang="ko-KR" sz="1200" b="1" dirty="0" smtClean="0"/>
                        <a:t>(</a:t>
                      </a:r>
                      <a:r>
                        <a:rPr lang="ko-KR" altLang="en-US" sz="1200" b="1" dirty="0" err="1" smtClean="0"/>
                        <a:t>영남대</a:t>
                      </a:r>
                      <a:r>
                        <a:rPr lang="en-US" altLang="ko-KR" sz="1200" b="1" dirty="0" smtClean="0"/>
                        <a:t>)</a:t>
                      </a:r>
                      <a:endParaRPr lang="ko-KR" altLang="en-US" sz="1200" b="1"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dk1"/>
                          </a:solidFill>
                          <a:latin typeface="+mn-lt"/>
                          <a:ea typeface="+mn-ea"/>
                          <a:cs typeface="+mn-cs"/>
                        </a:rPr>
                        <a:t>신용호</a:t>
                      </a:r>
                      <a:r>
                        <a:rPr lang="en-US" altLang="ko-KR" sz="1200" b="1" kern="1200" dirty="0" smtClean="0">
                          <a:solidFill>
                            <a:schemeClr val="dk1"/>
                          </a:solidFill>
                          <a:latin typeface="+mn-lt"/>
                          <a:ea typeface="+mn-ea"/>
                          <a:cs typeface="+mn-cs"/>
                        </a:rPr>
                        <a:t>(</a:t>
                      </a:r>
                      <a:r>
                        <a:rPr lang="ko-KR" altLang="en-US" sz="1200" b="1" kern="1200" dirty="0" err="1" smtClean="0">
                          <a:solidFill>
                            <a:schemeClr val="dk1"/>
                          </a:solidFill>
                          <a:latin typeface="+mn-lt"/>
                          <a:ea typeface="+mn-ea"/>
                          <a:cs typeface="+mn-cs"/>
                        </a:rPr>
                        <a:t>영남대</a:t>
                      </a:r>
                      <a:r>
                        <a:rPr lang="en-US" altLang="ko-KR" sz="1200" b="1" kern="1200" dirty="0" smtClean="0">
                          <a:solidFill>
                            <a:schemeClr val="dk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err="1" smtClean="0">
                          <a:solidFill>
                            <a:schemeClr val="dk1"/>
                          </a:solidFill>
                          <a:latin typeface="+mn-lt"/>
                          <a:ea typeface="+mn-ea"/>
                          <a:cs typeface="+mn-cs"/>
                        </a:rPr>
                        <a:t>정기위</a:t>
                      </a:r>
                      <a:r>
                        <a:rPr lang="en-US" altLang="ko-KR" sz="1200" b="1" kern="1200" dirty="0" smtClean="0">
                          <a:solidFill>
                            <a:schemeClr val="dk1"/>
                          </a:solidFill>
                          <a:latin typeface="+mn-lt"/>
                          <a:ea typeface="+mn-ea"/>
                          <a:cs typeface="+mn-cs"/>
                        </a:rPr>
                        <a:t>(</a:t>
                      </a:r>
                      <a:r>
                        <a:rPr lang="ko-KR" altLang="en-US" sz="1200" b="1" kern="1200" dirty="0" err="1" smtClean="0">
                          <a:solidFill>
                            <a:schemeClr val="dk1"/>
                          </a:solidFill>
                          <a:latin typeface="+mn-lt"/>
                          <a:ea typeface="+mn-ea"/>
                          <a:cs typeface="+mn-cs"/>
                        </a:rPr>
                        <a:t>영남대</a:t>
                      </a:r>
                      <a:r>
                        <a:rPr lang="en-US" altLang="ko-KR" sz="1200" b="1" kern="1200" dirty="0" smtClean="0">
                          <a:solidFill>
                            <a:schemeClr val="dk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dirty="0" smtClean="0">
                          <a:latin typeface="+mj-lt"/>
                        </a:rPr>
                        <a:t>허용석</a:t>
                      </a:r>
                      <a:r>
                        <a:rPr lang="en-US" altLang="ko-KR" sz="1200" b="1" dirty="0" smtClean="0">
                          <a:latin typeface="+mj-lt"/>
                        </a:rPr>
                        <a:t>(</a:t>
                      </a:r>
                      <a:r>
                        <a:rPr lang="ko-KR" altLang="en-US" sz="1200" b="1" dirty="0" err="1" smtClean="0">
                          <a:latin typeface="+mj-lt"/>
                        </a:rPr>
                        <a:t>영남대</a:t>
                      </a:r>
                      <a:r>
                        <a:rPr lang="en-US" altLang="ko-KR" sz="1200" b="1" dirty="0" smtClean="0">
                          <a:latin typeface="+mj-lt"/>
                        </a:rPr>
                        <a:t>)</a:t>
                      </a:r>
                      <a:endParaRPr lang="ko-KR" altLang="en-US" sz="1200" b="1" dirty="0" smtClean="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bl>
          </a:graphicData>
        </a:graphic>
      </p:graphicFrame>
      <p:graphicFrame>
        <p:nvGraphicFramePr>
          <p:cNvPr id="11" name="표 10"/>
          <p:cNvGraphicFramePr>
            <a:graphicFrameLocks noGrp="1"/>
          </p:cNvGraphicFramePr>
          <p:nvPr>
            <p:extLst>
              <p:ext uri="{D42A27DB-BD31-4B8C-83A1-F6EECF244321}">
                <p14:modId xmlns:p14="http://schemas.microsoft.com/office/powerpoint/2010/main" val="3912848255"/>
              </p:ext>
            </p:extLst>
          </p:nvPr>
        </p:nvGraphicFramePr>
        <p:xfrm>
          <a:off x="150154" y="7779588"/>
          <a:ext cx="6557692" cy="845820"/>
        </p:xfrm>
        <a:graphic>
          <a:graphicData uri="http://schemas.openxmlformats.org/drawingml/2006/table">
            <a:tbl>
              <a:tblPr bandRow="1">
                <a:effectLst/>
                <a:tableStyleId>{5C22544A-7EE6-4342-B048-85BDC9FD1C3A}</a:tableStyleId>
              </a:tblPr>
              <a:tblGrid>
                <a:gridCol w="1639423"/>
                <a:gridCol w="1639423"/>
                <a:gridCol w="1639423"/>
                <a:gridCol w="1639423"/>
              </a:tblGrid>
              <a:tr h="281940">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err="1" smtClean="0">
                          <a:solidFill>
                            <a:schemeClr val="tx1"/>
                          </a:solidFill>
                          <a:latin typeface="+mn-lt"/>
                          <a:ea typeface="+mn-ea"/>
                          <a:cs typeface="+mn-cs"/>
                        </a:rPr>
                        <a:t>권순백</a:t>
                      </a:r>
                      <a:r>
                        <a:rPr lang="en-US" altLang="ko-KR" sz="1200" b="1" kern="1200" spc="-150" dirty="0" smtClean="0">
                          <a:solidFill>
                            <a:schemeClr val="tx1"/>
                          </a:solidFill>
                          <a:latin typeface="+mn-lt"/>
                          <a:ea typeface="+mn-ea"/>
                          <a:cs typeface="+mn-cs"/>
                        </a:rPr>
                        <a:t>(</a:t>
                      </a:r>
                      <a:r>
                        <a:rPr lang="ko-KR" altLang="en-US" sz="1200" b="1" kern="1200" spc="-150" dirty="0" err="1" smtClean="0">
                          <a:solidFill>
                            <a:schemeClr val="tx1"/>
                          </a:solidFill>
                          <a:latin typeface="+mn-lt"/>
                          <a:ea typeface="+mn-ea"/>
                          <a:cs typeface="+mn-cs"/>
                        </a:rPr>
                        <a:t>대구가톨릭대</a:t>
                      </a:r>
                      <a:r>
                        <a:rPr lang="en-US" altLang="ko-KR" sz="1200" b="1" kern="1200" spc="-150" dirty="0" smtClean="0">
                          <a:solidFill>
                            <a:schemeClr val="tx1"/>
                          </a:solidFill>
                          <a:latin typeface="+mn-lt"/>
                          <a:ea typeface="+mn-ea"/>
                          <a:cs typeface="+mn-cs"/>
                        </a:rPr>
                        <a:t>)</a:t>
                      </a:r>
                      <a:endParaRPr lang="ko-KR" altLang="en-US" sz="1200" b="1" kern="1200" spc="-150" dirty="0" smtClean="0">
                        <a:solidFill>
                          <a:schemeClr val="tx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algn="l" latinLnBrk="1"/>
                      <a:r>
                        <a:rPr lang="ko-KR" altLang="en-US" sz="1200" b="1" dirty="0" err="1" smtClean="0">
                          <a:solidFill>
                            <a:schemeClr val="tx1"/>
                          </a:solidFill>
                          <a:latin typeface="+mj-lt"/>
                        </a:rPr>
                        <a:t>김팔술</a:t>
                      </a:r>
                      <a:r>
                        <a:rPr lang="en-US" altLang="ko-KR" sz="1200" b="1" dirty="0" smtClean="0">
                          <a:solidFill>
                            <a:schemeClr val="tx1"/>
                          </a:solidFill>
                          <a:latin typeface="+mj-lt"/>
                        </a:rPr>
                        <a:t>(</a:t>
                      </a:r>
                      <a:r>
                        <a:rPr lang="ko-KR" altLang="en-US" sz="1200" b="1" dirty="0" smtClean="0">
                          <a:solidFill>
                            <a:schemeClr val="tx1"/>
                          </a:solidFill>
                          <a:latin typeface="+mj-lt"/>
                        </a:rPr>
                        <a:t>경북대</a:t>
                      </a:r>
                      <a:r>
                        <a:rPr lang="en-US" altLang="ko-KR" sz="1200" b="1" dirty="0" smtClean="0">
                          <a:solidFill>
                            <a:schemeClr val="tx1"/>
                          </a:solidFill>
                          <a:latin typeface="+mj-lt"/>
                        </a:rPr>
                        <a:t>)</a:t>
                      </a:r>
                      <a:endParaRPr lang="ko-KR" altLang="en-US" sz="1200" b="1" dirty="0">
                        <a:solidFill>
                          <a:schemeClr val="tx1"/>
                        </a:solidFill>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algn="l" latinLnBrk="1"/>
                      <a:r>
                        <a:rPr lang="ko-KR" altLang="en-US" sz="1200" b="1" dirty="0" smtClean="0">
                          <a:solidFill>
                            <a:schemeClr val="tx1"/>
                          </a:solidFill>
                          <a:latin typeface="+mj-lt"/>
                        </a:rPr>
                        <a:t>김해룡</a:t>
                      </a:r>
                      <a:r>
                        <a:rPr lang="en-US" altLang="ko-KR" sz="1200" b="1" dirty="0" smtClean="0">
                          <a:solidFill>
                            <a:schemeClr val="tx1"/>
                          </a:solidFill>
                          <a:latin typeface="+mj-lt"/>
                        </a:rPr>
                        <a:t>(</a:t>
                      </a:r>
                      <a:r>
                        <a:rPr lang="ko-KR" altLang="en-US" sz="1200" b="1" dirty="0" smtClean="0">
                          <a:solidFill>
                            <a:schemeClr val="tx1"/>
                          </a:solidFill>
                          <a:latin typeface="+mj-lt"/>
                        </a:rPr>
                        <a:t>울산대</a:t>
                      </a:r>
                      <a:r>
                        <a:rPr lang="en-US" altLang="ko-KR" sz="1200" b="1" dirty="0" smtClean="0">
                          <a:solidFill>
                            <a:schemeClr val="tx1"/>
                          </a:solidFill>
                          <a:latin typeface="+mj-lt"/>
                        </a:rPr>
                        <a:t>)</a:t>
                      </a:r>
                      <a:endParaRPr lang="ko-KR" altLang="en-US" sz="1200" b="1" dirty="0">
                        <a:solidFill>
                          <a:schemeClr val="tx1"/>
                        </a:solidFill>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smtClean="0">
                          <a:solidFill>
                            <a:schemeClr val="tx1"/>
                          </a:solidFill>
                          <a:latin typeface="+mn-lt"/>
                          <a:ea typeface="+mn-ea"/>
                          <a:cs typeface="+mn-cs"/>
                        </a:rPr>
                        <a:t>송석명</a:t>
                      </a:r>
                      <a:r>
                        <a:rPr lang="en-US" altLang="ko-KR" sz="1200" b="1" kern="1200" dirty="0" smtClean="0">
                          <a:solidFill>
                            <a:schemeClr val="tx1"/>
                          </a:solidFill>
                          <a:latin typeface="+mn-lt"/>
                          <a:ea typeface="+mn-ea"/>
                          <a:cs typeface="+mn-cs"/>
                        </a:rPr>
                        <a:t>(</a:t>
                      </a:r>
                      <a:r>
                        <a:rPr lang="ko-KR" altLang="en-US" sz="1200" b="1" kern="1200" dirty="0" err="1" smtClean="0">
                          <a:solidFill>
                            <a:schemeClr val="tx1"/>
                          </a:solidFill>
                          <a:latin typeface="+mn-lt"/>
                          <a:ea typeface="+mn-ea"/>
                          <a:cs typeface="+mn-cs"/>
                        </a:rPr>
                        <a:t>대구보건대</a:t>
                      </a:r>
                      <a:r>
                        <a:rPr lang="en-US" altLang="ko-KR" sz="1200" b="1" kern="1200" dirty="0" smtClean="0">
                          <a:solidFill>
                            <a:schemeClr val="tx1"/>
                          </a:solidFill>
                          <a:latin typeface="+mn-lt"/>
                          <a:ea typeface="+mn-ea"/>
                          <a:cs typeface="+mn-cs"/>
                        </a:rPr>
                        <a:t>)</a:t>
                      </a:r>
                      <a:endParaRPr lang="ko-KR" altLang="en-US" sz="1200" b="1" kern="1200" dirty="0" smtClean="0">
                        <a:solidFill>
                          <a:schemeClr val="tx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심준섭</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경운대</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a:t>
                      </a:r>
                      <a:endParaRPr kumimoji="0" lang="ko-KR" altLang="en-US" sz="1200" b="1" i="0" u="none" strike="noStrike" kern="1200" cap="none" spc="0" normalizeH="0" baseline="0" noProof="0" dirty="0" smtClean="0">
                        <a:ln>
                          <a:noFill/>
                        </a:ln>
                        <a:solidFill>
                          <a:prstClr val="black"/>
                        </a:solidFill>
                        <a:effectLst/>
                        <a:uLnTx/>
                        <a:uFillTx/>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kern="1200" dirty="0" err="1" smtClean="0">
                          <a:solidFill>
                            <a:schemeClr val="dk1"/>
                          </a:solidFill>
                          <a:latin typeface="+mn-lt"/>
                          <a:ea typeface="+mn-ea"/>
                          <a:cs typeface="+mn-cs"/>
                        </a:rPr>
                        <a:t>윤덕병</a:t>
                      </a:r>
                      <a:r>
                        <a:rPr lang="en-US" altLang="ko-KR" sz="1200" b="1" kern="1200" dirty="0" smtClean="0">
                          <a:solidFill>
                            <a:schemeClr val="dk1"/>
                          </a:solidFill>
                          <a:latin typeface="+mn-lt"/>
                          <a:ea typeface="+mn-ea"/>
                          <a:cs typeface="+mn-cs"/>
                        </a:rPr>
                        <a:t>(</a:t>
                      </a:r>
                      <a:r>
                        <a:rPr lang="ko-KR" altLang="en-US" sz="1200" b="1" kern="1200" dirty="0" err="1" smtClean="0">
                          <a:solidFill>
                            <a:schemeClr val="dk1"/>
                          </a:solidFill>
                          <a:latin typeface="+mn-lt"/>
                          <a:ea typeface="+mn-ea"/>
                          <a:cs typeface="+mn-cs"/>
                        </a:rPr>
                        <a:t>동명대</a:t>
                      </a:r>
                      <a:r>
                        <a:rPr lang="en-US" altLang="ko-KR" sz="1200" b="1" kern="1200" dirty="0" smtClean="0">
                          <a:solidFill>
                            <a:schemeClr val="dk1"/>
                          </a:solidFill>
                          <a:latin typeface="+mn-lt"/>
                          <a:ea typeface="+mn-ea"/>
                          <a:cs typeface="+mn-cs"/>
                        </a:rPr>
                        <a:t>)</a:t>
                      </a:r>
                      <a:endParaRPr lang="ko-KR" altLang="en-US" sz="1200" b="1" kern="1200" dirty="0" smtClean="0">
                        <a:solidFill>
                          <a:schemeClr val="dk1"/>
                        </a:solidFill>
                        <a:latin typeface="+mn-lt"/>
                        <a:ea typeface="+mn-ea"/>
                        <a:cs typeface="+mn-cs"/>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dirty="0" smtClean="0">
                          <a:latin typeface="+mj-lt"/>
                        </a:rPr>
                        <a:t>정대용</a:t>
                      </a:r>
                      <a:r>
                        <a:rPr lang="en-US" altLang="ko-KR" sz="1200" b="1" dirty="0" smtClean="0">
                          <a:latin typeface="+mj-lt"/>
                        </a:rPr>
                        <a:t>(</a:t>
                      </a:r>
                      <a:r>
                        <a:rPr lang="ko-KR" altLang="en-US" sz="1200" b="1" dirty="0" smtClean="0">
                          <a:latin typeface="+mj-lt"/>
                        </a:rPr>
                        <a:t>숭실대</a:t>
                      </a:r>
                      <a:r>
                        <a:rPr lang="en-US" altLang="ko-KR" sz="1200" b="1" dirty="0" smtClean="0">
                          <a:latin typeface="+mj-lt"/>
                        </a:rPr>
                        <a:t>)</a:t>
                      </a:r>
                      <a:endParaRPr lang="ko-KR" altLang="en-US" sz="1200" b="1" dirty="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r>
                        <a:rPr kumimoji="0" lang="ko-KR" altLang="en-US" sz="1200" b="1" i="0" u="none" strike="noStrike" kern="1200" cap="none" spc="0" normalizeH="0" baseline="0" noProof="0" dirty="0" smtClean="0">
                          <a:ln>
                            <a:noFill/>
                          </a:ln>
                          <a:solidFill>
                            <a:prstClr val="black"/>
                          </a:solidFill>
                          <a:effectLst/>
                          <a:uLnTx/>
                          <a:uFillTx/>
                          <a:latin typeface="+mn-lt"/>
                          <a:ea typeface="+mn-ea"/>
                          <a:cs typeface="+mn-cs"/>
                        </a:rPr>
                        <a:t>정양헌</a:t>
                      </a:r>
                      <a:r>
                        <a:rPr kumimoji="0" lang="en-US" altLang="ko-KR" sz="1200" b="1" i="0" u="none" strike="noStrike" kern="1200" cap="none" spc="0" normalizeH="0" baseline="0" noProof="0" dirty="0" smtClean="0">
                          <a:ln>
                            <a:noFill/>
                          </a:ln>
                          <a:solidFill>
                            <a:prstClr val="black"/>
                          </a:solidFill>
                          <a:effectLst/>
                          <a:uLnTx/>
                          <a:uFillTx/>
                          <a:latin typeface="+mn-lt"/>
                          <a:ea typeface="+mn-ea"/>
                          <a:cs typeface="+mn-cs"/>
                        </a:rPr>
                        <a:t>(KAIST)</a:t>
                      </a:r>
                      <a:endParaRPr lang="ko-KR" altLang="en-US" sz="20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r h="281940">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dirty="0" smtClean="0">
                          <a:latin typeface="+mj-lt"/>
                        </a:rPr>
                        <a:t>조남기</a:t>
                      </a:r>
                      <a:r>
                        <a:rPr lang="en-US" altLang="ko-KR" sz="1200" b="1" dirty="0" smtClean="0">
                          <a:latin typeface="+mj-lt"/>
                        </a:rPr>
                        <a:t>(</a:t>
                      </a:r>
                      <a:r>
                        <a:rPr lang="ko-KR" altLang="en-US" sz="1200" b="1" dirty="0" err="1" smtClean="0">
                          <a:latin typeface="+mj-lt"/>
                        </a:rPr>
                        <a:t>호원대</a:t>
                      </a:r>
                      <a:r>
                        <a:rPr lang="en-US" altLang="ko-KR" sz="1200" b="1" dirty="0" smtClean="0">
                          <a:latin typeface="+mj-lt"/>
                        </a:rPr>
                        <a:t>)</a:t>
                      </a:r>
                      <a:endParaRPr lang="ko-KR" altLang="en-US" sz="1200" b="1" dirty="0" smtClean="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dirty="0" smtClean="0">
                          <a:latin typeface="+mj-lt"/>
                        </a:rPr>
                        <a:t>최호규</a:t>
                      </a:r>
                      <a:r>
                        <a:rPr lang="en-US" altLang="ko-KR" sz="1200" b="1" dirty="0" smtClean="0">
                          <a:latin typeface="+mj-lt"/>
                        </a:rPr>
                        <a:t>(</a:t>
                      </a:r>
                      <a:r>
                        <a:rPr lang="ko-KR" altLang="en-US" sz="1200" b="1" dirty="0" smtClean="0">
                          <a:latin typeface="+mj-lt"/>
                        </a:rPr>
                        <a:t>공주대</a:t>
                      </a:r>
                      <a:r>
                        <a:rPr lang="en-US" altLang="ko-KR" sz="1200" b="1" dirty="0" smtClean="0">
                          <a:latin typeface="+mj-lt"/>
                        </a:rPr>
                        <a:t>)</a:t>
                      </a:r>
                      <a:endParaRPr lang="ko-KR" altLang="en-US" sz="1200" b="1" dirty="0" smtClean="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ko-KR" altLang="en-US" sz="1200" b="1" dirty="0" smtClean="0">
                          <a:latin typeface="+mj-lt"/>
                        </a:rPr>
                        <a:t>한영희</a:t>
                      </a:r>
                      <a:r>
                        <a:rPr lang="en-US" altLang="ko-KR" sz="1200" b="1" dirty="0" smtClean="0">
                          <a:latin typeface="+mj-lt"/>
                        </a:rPr>
                        <a:t>(</a:t>
                      </a:r>
                      <a:r>
                        <a:rPr lang="ko-KR" altLang="en-US" sz="1200" b="1" dirty="0" smtClean="0">
                          <a:latin typeface="+mj-lt"/>
                        </a:rPr>
                        <a:t>남서울대</a:t>
                      </a:r>
                      <a:r>
                        <a:rPr lang="en-US" altLang="ko-KR" sz="1200" b="1" dirty="0" smtClean="0">
                          <a:latin typeface="+mj-lt"/>
                        </a:rPr>
                        <a:t>)</a:t>
                      </a:r>
                      <a:endParaRPr lang="ko-KR" altLang="en-US" sz="1200" b="1" dirty="0" smtClean="0">
                        <a:latin typeface="+mj-lt"/>
                      </a:endParaRPr>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c>
                  <a:txBody>
                    <a:bodyPr/>
                    <a:lstStyle/>
                    <a:p>
                      <a:endParaRPr lang="ko-KR" altLang="en-US" sz="1200" dirty="0"/>
                    </a:p>
                  </a:txBody>
                  <a:tcPr marL="93367" marR="93367" marT="49530" marB="49530"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noFill/>
                  </a:tcPr>
                </a:tc>
              </a:tr>
            </a:tbl>
          </a:graphicData>
        </a:graphic>
      </p:graphicFrame>
      <p:pic>
        <p:nvPicPr>
          <p:cNvPr id="12"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그룹 12"/>
          <p:cNvGrpSpPr/>
          <p:nvPr/>
        </p:nvGrpSpPr>
        <p:grpSpPr>
          <a:xfrm>
            <a:off x="-2023" y="38457"/>
            <a:ext cx="5471473" cy="566173"/>
            <a:chOff x="10470" y="4408545"/>
            <a:chExt cx="5358595" cy="522622"/>
          </a:xfrm>
        </p:grpSpPr>
        <p:sp>
          <p:nvSpPr>
            <p:cNvPr id="14" name="직사각형 13"/>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직사각형 14"/>
            <p:cNvSpPr/>
            <p:nvPr/>
          </p:nvSpPr>
          <p:spPr>
            <a:xfrm>
              <a:off x="10470" y="4408545"/>
              <a:ext cx="5358595" cy="426153"/>
            </a:xfrm>
            <a:prstGeom prst="rect">
              <a:avLst/>
            </a:prstGeom>
            <a:noFill/>
          </p:spPr>
          <p:txBody>
            <a:bodyPr wrap="square">
              <a:spAutoFit/>
            </a:bodyPr>
            <a:lstStyle/>
            <a:p>
              <a:r>
                <a:rPr lang="ko-KR" altLang="en-US" sz="2400" b="1" dirty="0" smtClean="0">
                  <a:solidFill>
                    <a:srgbClr val="002060"/>
                  </a:solidFill>
                </a:rPr>
                <a:t>조직위원회</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spTree>
    <p:extLst>
      <p:ext uri="{BB962C8B-B14F-4D97-AF65-F5344CB8AC3E}">
        <p14:creationId xmlns:p14="http://schemas.microsoft.com/office/powerpoint/2010/main" val="961151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p:cNvSpPr>
            <a:spLocks noGrp="1"/>
          </p:cNvSpPr>
          <p:nvPr>
            <p:ph type="sldNum" sz="quarter" idx="12"/>
          </p:nvPr>
        </p:nvSpPr>
        <p:spPr/>
        <p:txBody>
          <a:bodyPr/>
          <a:lstStyle/>
          <a:p>
            <a:fld id="{84A5A0CE-9E8F-4518-A53B-FECD1FF9E382}" type="slidenum">
              <a:rPr lang="ko-KR" altLang="en-US" smtClean="0"/>
              <a:t>5</a:t>
            </a:fld>
            <a:endParaRPr lang="ko-KR" altLang="en-US" dirty="0"/>
          </a:p>
        </p:txBody>
      </p:sp>
      <p:sp>
        <p:nvSpPr>
          <p:cNvPr id="8" name="직사각형 7"/>
          <p:cNvSpPr/>
          <p:nvPr/>
        </p:nvSpPr>
        <p:spPr>
          <a:xfrm>
            <a:off x="249070" y="1136577"/>
            <a:ext cx="6359860" cy="806489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lvl="0" fontAlgn="base">
              <a:lnSpc>
                <a:spcPct val="200000"/>
              </a:lnSpc>
            </a:pPr>
            <a:r>
              <a:rPr lang="ko-KR" altLang="en-US" sz="1200" b="1" dirty="0">
                <a:solidFill>
                  <a:prstClr val="black"/>
                </a:solidFill>
              </a:rPr>
              <a:t>   일      시 </a:t>
            </a:r>
            <a:r>
              <a:rPr lang="en-US" altLang="ko-KR" sz="1200" b="1" dirty="0">
                <a:solidFill>
                  <a:prstClr val="black"/>
                </a:solidFill>
              </a:rPr>
              <a:t>: 2014</a:t>
            </a:r>
            <a:r>
              <a:rPr lang="ko-KR" altLang="en-US" sz="1200" b="1" dirty="0">
                <a:solidFill>
                  <a:prstClr val="black"/>
                </a:solidFill>
              </a:rPr>
              <a:t>년 </a:t>
            </a:r>
            <a:r>
              <a:rPr lang="en-US" altLang="ko-KR" sz="1200" b="1" dirty="0">
                <a:solidFill>
                  <a:prstClr val="black"/>
                </a:solidFill>
              </a:rPr>
              <a:t>10</a:t>
            </a:r>
            <a:r>
              <a:rPr lang="ko-KR" altLang="en-US" sz="1200" b="1" dirty="0">
                <a:solidFill>
                  <a:prstClr val="black"/>
                </a:solidFill>
              </a:rPr>
              <a:t>월 </a:t>
            </a:r>
            <a:r>
              <a:rPr lang="en-US" altLang="ko-KR" sz="1200" b="1" dirty="0">
                <a:solidFill>
                  <a:prstClr val="black"/>
                </a:solidFill>
              </a:rPr>
              <a:t>25(</a:t>
            </a:r>
            <a:r>
              <a:rPr lang="ko-KR" altLang="en-US" sz="1200" b="1" dirty="0">
                <a:solidFill>
                  <a:prstClr val="black"/>
                </a:solidFill>
              </a:rPr>
              <a:t>토</a:t>
            </a:r>
            <a:r>
              <a:rPr lang="en-US" altLang="ko-KR" sz="1200" b="1" dirty="0">
                <a:solidFill>
                  <a:prstClr val="black"/>
                </a:solidFill>
              </a:rPr>
              <a:t>) 10:30~20:00</a:t>
            </a:r>
          </a:p>
          <a:p>
            <a:pPr lvl="0" fontAlgn="base">
              <a:lnSpc>
                <a:spcPct val="200000"/>
              </a:lnSpc>
            </a:pPr>
            <a:r>
              <a:rPr lang="ko-KR" altLang="en-US" sz="1200" b="1" dirty="0">
                <a:solidFill>
                  <a:prstClr val="black"/>
                </a:solidFill>
              </a:rPr>
              <a:t>   장      소 </a:t>
            </a:r>
            <a:r>
              <a:rPr lang="en-US" altLang="ko-KR" sz="1200" b="1" dirty="0">
                <a:solidFill>
                  <a:prstClr val="black"/>
                </a:solidFill>
              </a:rPr>
              <a:t>: </a:t>
            </a:r>
            <a:r>
              <a:rPr lang="ko-KR" altLang="en-US" sz="1200" b="1" dirty="0">
                <a:solidFill>
                  <a:prstClr val="black"/>
                </a:solidFill>
              </a:rPr>
              <a:t>영남대학교 상경관 및 천마아트센터</a:t>
            </a:r>
            <a:endParaRPr lang="en-US" altLang="ko-KR" sz="1200" b="1" dirty="0">
              <a:solidFill>
                <a:prstClr val="black"/>
              </a:solidFill>
            </a:endParaRPr>
          </a:p>
          <a:p>
            <a:pPr lvl="0" fontAlgn="base">
              <a:lnSpc>
                <a:spcPct val="200000"/>
              </a:lnSpc>
            </a:pPr>
            <a:r>
              <a:rPr lang="ko-KR" altLang="en-US" sz="1200" b="1" dirty="0">
                <a:solidFill>
                  <a:prstClr val="black"/>
                </a:solidFill>
              </a:rPr>
              <a:t>   주요일정 </a:t>
            </a:r>
            <a:r>
              <a:rPr lang="en-US" altLang="ko-KR" sz="1200" b="1" dirty="0">
                <a:solidFill>
                  <a:prstClr val="black"/>
                </a:solidFill>
              </a:rPr>
              <a:t>: 10:30 ~        </a:t>
            </a:r>
            <a:r>
              <a:rPr lang="ko-KR" altLang="en-US" sz="1200" b="1" dirty="0">
                <a:solidFill>
                  <a:prstClr val="black"/>
                </a:solidFill>
              </a:rPr>
              <a:t>등록 및 접수 </a:t>
            </a:r>
            <a:r>
              <a:rPr lang="en-US" altLang="ko-KR" sz="1200" b="1" dirty="0" smtClean="0">
                <a:solidFill>
                  <a:prstClr val="black"/>
                </a:solidFill>
              </a:rPr>
              <a:t>----------------------------------</a:t>
            </a:r>
            <a:r>
              <a:rPr lang="en-US" altLang="ko-KR" sz="1200" b="1" dirty="0">
                <a:solidFill>
                  <a:prstClr val="black"/>
                </a:solidFill>
              </a:rPr>
              <a:t>-</a:t>
            </a:r>
            <a:r>
              <a:rPr lang="en-US" altLang="ko-KR" sz="1200" b="1" dirty="0" smtClean="0">
                <a:solidFill>
                  <a:prstClr val="black"/>
                </a:solidFill>
              </a:rPr>
              <a:t>--- </a:t>
            </a:r>
            <a:r>
              <a:rPr lang="ko-KR" altLang="en-US" sz="1200" b="1" dirty="0">
                <a:solidFill>
                  <a:prstClr val="black"/>
                </a:solidFill>
              </a:rPr>
              <a:t>상경관</a:t>
            </a:r>
            <a:r>
              <a:rPr lang="en-US" altLang="ko-KR" sz="1200" b="1" dirty="0">
                <a:solidFill>
                  <a:prstClr val="black"/>
                </a:solidFill>
              </a:rPr>
              <a:t>255</a:t>
            </a:r>
            <a:r>
              <a:rPr lang="ko-KR" altLang="en-US" sz="1200" b="1" dirty="0" smtClean="0">
                <a:solidFill>
                  <a:prstClr val="black"/>
                </a:solidFill>
              </a:rPr>
              <a:t>호</a:t>
            </a:r>
            <a:endParaRPr lang="en-US" altLang="ko-KR" sz="1200" b="1" dirty="0">
              <a:solidFill>
                <a:prstClr val="black"/>
              </a:solidFill>
            </a:endParaRPr>
          </a:p>
          <a:p>
            <a:pPr fontAlgn="base">
              <a:lnSpc>
                <a:spcPct val="200000"/>
              </a:lnSpc>
            </a:pPr>
            <a:r>
              <a:rPr lang="en-US" altLang="ko-KR" sz="1200" b="1" dirty="0">
                <a:solidFill>
                  <a:prstClr val="black"/>
                </a:solidFill>
              </a:rPr>
              <a:t>                 11:00~12:00 </a:t>
            </a:r>
            <a:r>
              <a:rPr lang="ko-KR" altLang="en-US" sz="1200" b="1" dirty="0">
                <a:solidFill>
                  <a:prstClr val="black"/>
                </a:solidFill>
              </a:rPr>
              <a:t>이사회 및 편집위원회</a:t>
            </a:r>
            <a:r>
              <a:rPr lang="en-US" altLang="ko-KR" sz="1200" b="1" dirty="0">
                <a:solidFill>
                  <a:prstClr val="black"/>
                </a:solidFill>
              </a:rPr>
              <a:t> </a:t>
            </a:r>
            <a:r>
              <a:rPr lang="en-US" altLang="ko-KR" sz="1200" b="1" dirty="0" smtClean="0">
                <a:solidFill>
                  <a:prstClr val="black"/>
                </a:solidFill>
              </a:rPr>
              <a:t>-------------------------</a:t>
            </a:r>
            <a:r>
              <a:rPr lang="en-US" altLang="ko-KR" sz="1200" b="1" dirty="0">
                <a:solidFill>
                  <a:prstClr val="black"/>
                </a:solidFill>
              </a:rPr>
              <a:t>-</a:t>
            </a:r>
            <a:r>
              <a:rPr lang="en-US" altLang="ko-KR" sz="1200" b="1" dirty="0" smtClean="0">
                <a:solidFill>
                  <a:prstClr val="black"/>
                </a:solidFill>
              </a:rPr>
              <a:t>--- </a:t>
            </a:r>
            <a:r>
              <a:rPr lang="ko-KR" altLang="en-US" sz="1200" b="1" dirty="0">
                <a:solidFill>
                  <a:prstClr val="black"/>
                </a:solidFill>
              </a:rPr>
              <a:t>상경관</a:t>
            </a:r>
            <a:r>
              <a:rPr lang="en-US" altLang="ko-KR" sz="1200" b="1" dirty="0">
                <a:solidFill>
                  <a:prstClr val="black"/>
                </a:solidFill>
              </a:rPr>
              <a:t>255</a:t>
            </a:r>
            <a:r>
              <a:rPr lang="ko-KR" altLang="en-US" sz="1200" b="1" dirty="0" smtClean="0">
                <a:solidFill>
                  <a:prstClr val="black"/>
                </a:solidFill>
              </a:rPr>
              <a:t>호</a:t>
            </a:r>
            <a:endParaRPr lang="en-US" altLang="ko-KR" sz="1200" b="1" dirty="0">
              <a:solidFill>
                <a:prstClr val="black"/>
              </a:solidFill>
            </a:endParaRPr>
          </a:p>
          <a:p>
            <a:pPr fontAlgn="base">
              <a:lnSpc>
                <a:spcPct val="200000"/>
              </a:lnSpc>
            </a:pPr>
            <a:r>
              <a:rPr lang="en-US" altLang="ko-KR" sz="1200" b="1" dirty="0">
                <a:solidFill>
                  <a:prstClr val="black"/>
                </a:solidFill>
              </a:rPr>
              <a:t>                 12:00~13:00 </a:t>
            </a:r>
            <a:r>
              <a:rPr lang="ko-KR" altLang="en-US" sz="1200" b="1" dirty="0">
                <a:solidFill>
                  <a:prstClr val="black"/>
                </a:solidFill>
              </a:rPr>
              <a:t>중식 </a:t>
            </a:r>
            <a:r>
              <a:rPr lang="en-US" altLang="ko-KR" sz="1200" b="1" dirty="0" smtClean="0">
                <a:solidFill>
                  <a:prstClr val="black"/>
                </a:solidFill>
              </a:rPr>
              <a:t>-----------------------------------------</a:t>
            </a:r>
            <a:r>
              <a:rPr lang="en-US" altLang="ko-KR" sz="1200" b="1" dirty="0">
                <a:solidFill>
                  <a:prstClr val="black"/>
                </a:solidFill>
              </a:rPr>
              <a:t>-</a:t>
            </a:r>
            <a:r>
              <a:rPr lang="en-US" altLang="ko-KR" sz="1200" b="1" dirty="0" smtClean="0">
                <a:solidFill>
                  <a:prstClr val="black"/>
                </a:solidFill>
              </a:rPr>
              <a:t>--------- </a:t>
            </a:r>
            <a:r>
              <a:rPr lang="ko-KR" altLang="en-US" sz="1200" b="1" dirty="0" smtClean="0">
                <a:solidFill>
                  <a:prstClr val="black"/>
                </a:solidFill>
              </a:rPr>
              <a:t>교내식당</a:t>
            </a:r>
            <a:endParaRPr lang="en-US" altLang="ko-KR" sz="1200" b="1" dirty="0">
              <a:solidFill>
                <a:prstClr val="black"/>
              </a:solidFill>
            </a:endParaRPr>
          </a:p>
          <a:p>
            <a:pPr lvl="0" fontAlgn="base">
              <a:lnSpc>
                <a:spcPct val="200000"/>
              </a:lnSpc>
            </a:pPr>
            <a:r>
              <a:rPr lang="en-US" altLang="ko-KR" sz="1200" b="1" dirty="0">
                <a:solidFill>
                  <a:prstClr val="black"/>
                </a:solidFill>
              </a:rPr>
              <a:t>                 </a:t>
            </a:r>
            <a:r>
              <a:rPr lang="en-US" altLang="ko-KR" sz="1200" b="1" dirty="0" smtClean="0">
                <a:solidFill>
                  <a:prstClr val="black"/>
                </a:solidFill>
              </a:rPr>
              <a:t>13:00~14:00 </a:t>
            </a:r>
            <a:r>
              <a:rPr lang="ko-KR" altLang="en-US" sz="1200" b="1" dirty="0">
                <a:solidFill>
                  <a:prstClr val="black"/>
                </a:solidFill>
              </a:rPr>
              <a:t>개회식</a:t>
            </a:r>
            <a:r>
              <a:rPr lang="en-US" altLang="ko-KR" sz="1200" b="1" dirty="0">
                <a:solidFill>
                  <a:prstClr val="black"/>
                </a:solidFill>
              </a:rPr>
              <a:t> </a:t>
            </a:r>
            <a:r>
              <a:rPr lang="ko-KR" altLang="en-US" sz="1200" b="1" dirty="0">
                <a:solidFill>
                  <a:prstClr val="black"/>
                </a:solidFill>
              </a:rPr>
              <a:t> </a:t>
            </a:r>
            <a:r>
              <a:rPr lang="en-US" altLang="ko-KR" sz="1200" b="1" dirty="0" smtClean="0">
                <a:solidFill>
                  <a:prstClr val="black"/>
                </a:solidFill>
              </a:rPr>
              <a:t>-------------------------------------------- </a:t>
            </a:r>
            <a:r>
              <a:rPr lang="ko-KR" altLang="en-US" sz="1200" b="1" dirty="0">
                <a:solidFill>
                  <a:prstClr val="black"/>
                </a:solidFill>
              </a:rPr>
              <a:t>상경관</a:t>
            </a:r>
            <a:r>
              <a:rPr lang="en-US" altLang="ko-KR" sz="1200" b="1" dirty="0">
                <a:solidFill>
                  <a:prstClr val="black"/>
                </a:solidFill>
              </a:rPr>
              <a:t>255</a:t>
            </a:r>
            <a:r>
              <a:rPr lang="ko-KR" altLang="en-US" sz="1200" b="1" dirty="0" smtClean="0">
                <a:solidFill>
                  <a:prstClr val="black"/>
                </a:solidFill>
              </a:rPr>
              <a:t>호</a:t>
            </a:r>
            <a:endParaRPr lang="en-US" altLang="ko-KR" sz="1200" b="1" dirty="0">
              <a:solidFill>
                <a:prstClr val="black"/>
              </a:solidFill>
            </a:endParaRPr>
          </a:p>
          <a:p>
            <a:pPr lvl="0" fontAlgn="base">
              <a:lnSpc>
                <a:spcPct val="200000"/>
              </a:lnSpc>
            </a:pPr>
            <a:r>
              <a:rPr lang="en-US" altLang="ko-KR" sz="1200" b="1" dirty="0">
                <a:solidFill>
                  <a:prstClr val="black"/>
                </a:solidFill>
              </a:rPr>
              <a:t>                                   </a:t>
            </a:r>
            <a:r>
              <a:rPr lang="ko-KR" altLang="en-US" sz="1200" b="1" dirty="0">
                <a:solidFill>
                  <a:prstClr val="black"/>
                </a:solidFill>
              </a:rPr>
              <a:t>개회사 </a:t>
            </a:r>
            <a:r>
              <a:rPr lang="en-US" altLang="ko-KR" sz="1200" b="1" dirty="0">
                <a:solidFill>
                  <a:prstClr val="black"/>
                </a:solidFill>
              </a:rPr>
              <a:t>: </a:t>
            </a:r>
            <a:r>
              <a:rPr lang="ko-KR" altLang="en-US" sz="1200" b="1" dirty="0">
                <a:solidFill>
                  <a:prstClr val="black"/>
                </a:solidFill>
              </a:rPr>
              <a:t>신종국</a:t>
            </a:r>
            <a:r>
              <a:rPr lang="en-US" altLang="ko-KR" sz="1200" b="1" dirty="0">
                <a:solidFill>
                  <a:prstClr val="black"/>
                </a:solidFill>
              </a:rPr>
              <a:t>(</a:t>
            </a:r>
            <a:r>
              <a:rPr lang="ko-KR" altLang="en-US" sz="1200" b="1" dirty="0">
                <a:solidFill>
                  <a:prstClr val="black"/>
                </a:solidFill>
              </a:rPr>
              <a:t>학술대회 조직위원장</a:t>
            </a:r>
            <a:r>
              <a:rPr lang="en-US" altLang="ko-KR" sz="1200" b="1" dirty="0">
                <a:solidFill>
                  <a:prstClr val="black"/>
                </a:solidFill>
              </a:rPr>
              <a:t>)</a:t>
            </a:r>
          </a:p>
          <a:p>
            <a:pPr lvl="0" fontAlgn="base">
              <a:lnSpc>
                <a:spcPct val="200000"/>
              </a:lnSpc>
            </a:pPr>
            <a:r>
              <a:rPr lang="en-US" altLang="ko-KR" sz="1200" b="1" dirty="0">
                <a:solidFill>
                  <a:prstClr val="black"/>
                </a:solidFill>
              </a:rPr>
              <a:t>                                   </a:t>
            </a:r>
            <a:r>
              <a:rPr lang="ko-KR" altLang="en-US" sz="1200" b="1" dirty="0">
                <a:solidFill>
                  <a:prstClr val="black"/>
                </a:solidFill>
              </a:rPr>
              <a:t>인사말 </a:t>
            </a:r>
            <a:r>
              <a:rPr lang="en-US" altLang="ko-KR" sz="1200" b="1" dirty="0">
                <a:solidFill>
                  <a:prstClr val="black"/>
                </a:solidFill>
              </a:rPr>
              <a:t>: </a:t>
            </a:r>
            <a:r>
              <a:rPr lang="ko-KR" altLang="en-US" sz="1200" b="1" dirty="0">
                <a:solidFill>
                  <a:prstClr val="black"/>
                </a:solidFill>
              </a:rPr>
              <a:t>안승철</a:t>
            </a:r>
            <a:r>
              <a:rPr lang="en-US" altLang="ko-KR" sz="1200" b="1" dirty="0">
                <a:solidFill>
                  <a:prstClr val="black"/>
                </a:solidFill>
              </a:rPr>
              <a:t>(</a:t>
            </a:r>
            <a:r>
              <a:rPr lang="ko-KR" altLang="en-US" sz="1200" b="1" dirty="0">
                <a:solidFill>
                  <a:prstClr val="black"/>
                </a:solidFill>
              </a:rPr>
              <a:t>학회장</a:t>
            </a:r>
            <a:r>
              <a:rPr lang="en-US" altLang="ko-KR" sz="1200" b="1" dirty="0">
                <a:solidFill>
                  <a:prstClr val="black"/>
                </a:solidFill>
              </a:rPr>
              <a:t>)</a:t>
            </a:r>
          </a:p>
          <a:p>
            <a:pPr lvl="0" fontAlgn="base">
              <a:lnSpc>
                <a:spcPct val="200000"/>
              </a:lnSpc>
            </a:pPr>
            <a:r>
              <a:rPr lang="ko-KR" altLang="en-US" sz="1200" b="1" dirty="0">
                <a:solidFill>
                  <a:prstClr val="black"/>
                </a:solidFill>
              </a:rPr>
              <a:t>                                   축사 </a:t>
            </a:r>
            <a:r>
              <a:rPr lang="en-US" altLang="ko-KR" sz="1200" b="1" dirty="0">
                <a:solidFill>
                  <a:prstClr val="black"/>
                </a:solidFill>
              </a:rPr>
              <a:t>: </a:t>
            </a:r>
            <a:r>
              <a:rPr lang="ko-KR" altLang="en-US" sz="1200" b="1" dirty="0">
                <a:solidFill>
                  <a:prstClr val="black"/>
                </a:solidFill>
              </a:rPr>
              <a:t>노석균</a:t>
            </a:r>
            <a:r>
              <a:rPr lang="en-US" altLang="ko-KR" sz="1200" b="1" dirty="0">
                <a:solidFill>
                  <a:prstClr val="black"/>
                </a:solidFill>
              </a:rPr>
              <a:t>(</a:t>
            </a:r>
            <a:r>
              <a:rPr lang="ko-KR" altLang="en-US" sz="1200" b="1" dirty="0">
                <a:solidFill>
                  <a:prstClr val="black"/>
                </a:solidFill>
              </a:rPr>
              <a:t>영남대학교 총장</a:t>
            </a:r>
            <a:r>
              <a:rPr lang="en-US" altLang="ko-KR" sz="1200" b="1" dirty="0">
                <a:solidFill>
                  <a:prstClr val="black"/>
                </a:solidFill>
              </a:rPr>
              <a:t>)</a:t>
            </a:r>
          </a:p>
          <a:p>
            <a:pPr lvl="0" fontAlgn="base">
              <a:lnSpc>
                <a:spcPct val="200000"/>
              </a:lnSpc>
            </a:pPr>
            <a:r>
              <a:rPr lang="ko-KR" altLang="en-US" sz="1200" b="1" dirty="0">
                <a:solidFill>
                  <a:prstClr val="black"/>
                </a:solidFill>
              </a:rPr>
              <a:t>                                   기조강연 </a:t>
            </a:r>
            <a:r>
              <a:rPr lang="en-US" altLang="ko-KR" sz="1200" b="1" dirty="0">
                <a:solidFill>
                  <a:prstClr val="black"/>
                </a:solidFill>
              </a:rPr>
              <a:t>: “</a:t>
            </a:r>
            <a:r>
              <a:rPr lang="ko-KR" altLang="en-US" sz="1200" b="1" dirty="0">
                <a:solidFill>
                  <a:prstClr val="black"/>
                </a:solidFill>
              </a:rPr>
              <a:t>독서와 창조경영</a:t>
            </a:r>
            <a:r>
              <a:rPr lang="en-US" altLang="ko-KR" sz="1200" b="1" dirty="0">
                <a:solidFill>
                  <a:prstClr val="black"/>
                </a:solidFill>
              </a:rPr>
              <a:t>” </a:t>
            </a:r>
          </a:p>
          <a:p>
            <a:pPr lvl="0" fontAlgn="base">
              <a:lnSpc>
                <a:spcPct val="200000"/>
              </a:lnSpc>
            </a:pPr>
            <a:r>
              <a:rPr lang="en-US" altLang="ko-KR" sz="1200" b="1" dirty="0">
                <a:solidFill>
                  <a:prstClr val="black"/>
                </a:solidFill>
              </a:rPr>
              <a:t>                                                 </a:t>
            </a:r>
            <a:r>
              <a:rPr lang="ko-KR" altLang="en-US" sz="1200" b="1" dirty="0" err="1">
                <a:solidFill>
                  <a:prstClr val="black"/>
                </a:solidFill>
              </a:rPr>
              <a:t>김화동</a:t>
            </a:r>
            <a:r>
              <a:rPr lang="en-US" altLang="ko-KR" sz="1200" b="1" dirty="0">
                <a:solidFill>
                  <a:prstClr val="black"/>
                </a:solidFill>
              </a:rPr>
              <a:t>(</a:t>
            </a:r>
            <a:r>
              <a:rPr lang="ko-KR" altLang="en-US" sz="1200" b="1" dirty="0">
                <a:solidFill>
                  <a:prstClr val="black"/>
                </a:solidFill>
              </a:rPr>
              <a:t>한국조폐공사 사장</a:t>
            </a:r>
            <a:r>
              <a:rPr lang="en-US" altLang="ko-KR" sz="1200" b="1" dirty="0">
                <a:solidFill>
                  <a:prstClr val="black"/>
                </a:solidFill>
              </a:rPr>
              <a:t>)</a:t>
            </a:r>
          </a:p>
          <a:p>
            <a:pPr lvl="0" fontAlgn="base">
              <a:lnSpc>
                <a:spcPct val="200000"/>
              </a:lnSpc>
            </a:pPr>
            <a:r>
              <a:rPr lang="en-US" altLang="ko-KR" sz="1200" b="1" dirty="0">
                <a:solidFill>
                  <a:prstClr val="black"/>
                </a:solidFill>
              </a:rPr>
              <a:t>                 </a:t>
            </a:r>
            <a:r>
              <a:rPr lang="en-US" altLang="ko-KR" sz="1200" b="1" dirty="0" smtClean="0">
                <a:solidFill>
                  <a:prstClr val="black"/>
                </a:solidFill>
              </a:rPr>
              <a:t>14:10~17:30 </a:t>
            </a:r>
            <a:r>
              <a:rPr lang="ko-KR" altLang="en-US" sz="1200" b="1" dirty="0" err="1">
                <a:solidFill>
                  <a:prstClr val="black"/>
                </a:solidFill>
              </a:rPr>
              <a:t>전공분과별</a:t>
            </a:r>
            <a:r>
              <a:rPr lang="ko-KR" altLang="en-US" sz="1200" b="1" dirty="0">
                <a:solidFill>
                  <a:prstClr val="black"/>
                </a:solidFill>
              </a:rPr>
              <a:t> 논문발표 </a:t>
            </a:r>
            <a:r>
              <a:rPr lang="en-US" altLang="ko-KR" sz="1200" b="1" dirty="0" smtClean="0">
                <a:solidFill>
                  <a:prstClr val="black"/>
                </a:solidFill>
              </a:rPr>
              <a:t>---------------------------- </a:t>
            </a:r>
            <a:r>
              <a:rPr lang="ko-KR" altLang="en-US" sz="1200" b="1" dirty="0">
                <a:solidFill>
                  <a:prstClr val="black"/>
                </a:solidFill>
              </a:rPr>
              <a:t>상경관 강의실</a:t>
            </a:r>
            <a:endParaRPr lang="en-US" altLang="ko-KR" sz="1200" b="1" dirty="0">
              <a:solidFill>
                <a:prstClr val="black"/>
              </a:solidFill>
            </a:endParaRPr>
          </a:p>
          <a:p>
            <a:pPr lvl="0" fontAlgn="base">
              <a:lnSpc>
                <a:spcPct val="200000"/>
              </a:lnSpc>
            </a:pPr>
            <a:r>
              <a:rPr lang="en-US" altLang="ko-KR" sz="1200" b="1" dirty="0">
                <a:solidFill>
                  <a:prstClr val="black"/>
                </a:solidFill>
              </a:rPr>
              <a:t>                 18:00~20:00 </a:t>
            </a:r>
            <a:r>
              <a:rPr lang="ko-KR" altLang="en-US" sz="1200" b="1" dirty="0">
                <a:solidFill>
                  <a:prstClr val="black"/>
                </a:solidFill>
              </a:rPr>
              <a:t>정기총회 및 시상식 </a:t>
            </a:r>
            <a:r>
              <a:rPr lang="en-US" altLang="ko-KR" sz="1200" b="1" dirty="0" smtClean="0">
                <a:solidFill>
                  <a:prstClr val="black"/>
                </a:solidFill>
              </a:rPr>
              <a:t>--------------- </a:t>
            </a:r>
            <a:r>
              <a:rPr lang="ko-KR" altLang="en-US" sz="1200" b="1" dirty="0">
                <a:solidFill>
                  <a:prstClr val="black"/>
                </a:solidFill>
              </a:rPr>
              <a:t>천마아트센터 </a:t>
            </a:r>
            <a:r>
              <a:rPr lang="en-US" altLang="ko-KR" sz="1200" b="1" dirty="0">
                <a:solidFill>
                  <a:prstClr val="black"/>
                </a:solidFill>
              </a:rPr>
              <a:t>3</a:t>
            </a:r>
            <a:r>
              <a:rPr lang="ko-KR" altLang="en-US" sz="1200" b="1" dirty="0">
                <a:solidFill>
                  <a:prstClr val="black"/>
                </a:solidFill>
              </a:rPr>
              <a:t>층</a:t>
            </a:r>
            <a:r>
              <a:rPr lang="en-US" altLang="ko-KR" sz="1200" b="1" dirty="0">
                <a:solidFill>
                  <a:prstClr val="black"/>
                </a:solidFill>
              </a:rPr>
              <a:t>(</a:t>
            </a:r>
            <a:r>
              <a:rPr lang="ko-KR" altLang="en-US" sz="1200" b="1" dirty="0" err="1" smtClean="0">
                <a:solidFill>
                  <a:prstClr val="black"/>
                </a:solidFill>
              </a:rPr>
              <a:t>컨벤션홀</a:t>
            </a:r>
            <a:r>
              <a:rPr lang="en-US" altLang="ko-KR" sz="1200" b="1" dirty="0" smtClean="0">
                <a:solidFill>
                  <a:prstClr val="black"/>
                </a:solidFill>
              </a:rPr>
              <a:t>)</a:t>
            </a:r>
          </a:p>
          <a:p>
            <a:pPr lvl="0" fontAlgn="base">
              <a:lnSpc>
                <a:spcPct val="200000"/>
              </a:lnSpc>
            </a:pPr>
            <a:r>
              <a:rPr lang="en-US" altLang="ko-KR" sz="1200" b="1" dirty="0" smtClean="0">
                <a:solidFill>
                  <a:prstClr val="black"/>
                </a:solidFill>
              </a:rPr>
              <a:t>                                                                       </a:t>
            </a:r>
            <a:r>
              <a:rPr lang="ko-KR" altLang="en-US" sz="1200" b="1" dirty="0" smtClean="0">
                <a:solidFill>
                  <a:prstClr val="black"/>
                </a:solidFill>
              </a:rPr>
              <a:t>사회 </a:t>
            </a:r>
            <a:r>
              <a:rPr lang="en-US" altLang="ko-KR" sz="1200" b="1" dirty="0" smtClean="0">
                <a:solidFill>
                  <a:prstClr val="black"/>
                </a:solidFill>
              </a:rPr>
              <a:t>: </a:t>
            </a:r>
            <a:r>
              <a:rPr lang="ko-KR" altLang="en-US" sz="1200" b="1" dirty="0" err="1" smtClean="0">
                <a:solidFill>
                  <a:prstClr val="black"/>
                </a:solidFill>
              </a:rPr>
              <a:t>정기</a:t>
            </a:r>
            <a:r>
              <a:rPr lang="ko-KR" altLang="en-US" sz="1200" b="1" dirty="0" err="1">
                <a:solidFill>
                  <a:prstClr val="black"/>
                </a:solidFill>
              </a:rPr>
              <a:t>위</a:t>
            </a:r>
            <a:r>
              <a:rPr lang="en-US" altLang="ko-KR" sz="1200" b="1" dirty="0" smtClean="0">
                <a:solidFill>
                  <a:prstClr val="black"/>
                </a:solidFill>
              </a:rPr>
              <a:t>(</a:t>
            </a:r>
            <a:r>
              <a:rPr lang="ko-KR" altLang="en-US" sz="1200" b="1" dirty="0" smtClean="0">
                <a:solidFill>
                  <a:prstClr val="black"/>
                </a:solidFill>
              </a:rPr>
              <a:t>학회 재무이사</a:t>
            </a:r>
            <a:r>
              <a:rPr lang="en-US" altLang="ko-KR" sz="1200" b="1" dirty="0" smtClean="0">
                <a:solidFill>
                  <a:prstClr val="black"/>
                </a:solidFill>
              </a:rPr>
              <a:t>)</a:t>
            </a:r>
          </a:p>
          <a:p>
            <a:pPr lvl="0" fontAlgn="base">
              <a:lnSpc>
                <a:spcPct val="200000"/>
              </a:lnSpc>
            </a:pPr>
            <a:r>
              <a:rPr lang="en-US" altLang="ko-KR" sz="1200" b="1" dirty="0" smtClean="0">
                <a:solidFill>
                  <a:prstClr val="black"/>
                </a:solidFill>
              </a:rPr>
              <a:t>                                   </a:t>
            </a:r>
            <a:r>
              <a:rPr lang="ko-KR" altLang="en-US" sz="1200" b="1" dirty="0">
                <a:solidFill>
                  <a:prstClr val="black"/>
                </a:solidFill>
              </a:rPr>
              <a:t>학회장 인사말 </a:t>
            </a:r>
            <a:r>
              <a:rPr lang="en-US" altLang="ko-KR" sz="1200" b="1" dirty="0">
                <a:solidFill>
                  <a:prstClr val="black"/>
                </a:solidFill>
              </a:rPr>
              <a:t>: </a:t>
            </a:r>
            <a:r>
              <a:rPr lang="ko-KR" altLang="en-US" sz="1200" b="1" dirty="0">
                <a:solidFill>
                  <a:prstClr val="black"/>
                </a:solidFill>
              </a:rPr>
              <a:t>안승철</a:t>
            </a:r>
            <a:r>
              <a:rPr lang="en-US" altLang="ko-KR" sz="1200" b="1" dirty="0">
                <a:solidFill>
                  <a:prstClr val="black"/>
                </a:solidFill>
              </a:rPr>
              <a:t>(</a:t>
            </a:r>
            <a:r>
              <a:rPr lang="ko-KR" altLang="en-US" sz="1200" b="1" dirty="0" err="1">
                <a:solidFill>
                  <a:prstClr val="black"/>
                </a:solidFill>
              </a:rPr>
              <a:t>영남대</a:t>
            </a:r>
            <a:r>
              <a:rPr lang="ko-KR" altLang="en-US" sz="1200" b="1" dirty="0">
                <a:solidFill>
                  <a:prstClr val="black"/>
                </a:solidFill>
              </a:rPr>
              <a:t> 교수</a:t>
            </a:r>
            <a:r>
              <a:rPr lang="en-US" altLang="ko-KR" sz="1200" b="1" dirty="0">
                <a:solidFill>
                  <a:prstClr val="black"/>
                </a:solidFill>
              </a:rPr>
              <a:t>)</a:t>
            </a:r>
          </a:p>
          <a:p>
            <a:pPr algn="just" fontAlgn="base">
              <a:lnSpc>
                <a:spcPct val="200000"/>
              </a:lnSpc>
            </a:pPr>
            <a:r>
              <a:rPr lang="en-US" altLang="ko-KR" sz="1200" b="1" dirty="0">
                <a:solidFill>
                  <a:prstClr val="black"/>
                </a:solidFill>
              </a:rPr>
              <a:t>                                   </a:t>
            </a:r>
            <a:r>
              <a:rPr lang="ko-KR" altLang="en-US" sz="1200" b="1" dirty="0">
                <a:solidFill>
                  <a:prstClr val="black"/>
                </a:solidFill>
              </a:rPr>
              <a:t>특별축사 </a:t>
            </a:r>
            <a:r>
              <a:rPr lang="en-US" altLang="ko-KR" sz="1200" b="1" dirty="0">
                <a:solidFill>
                  <a:prstClr val="black"/>
                </a:solidFill>
              </a:rPr>
              <a:t>: </a:t>
            </a:r>
            <a:r>
              <a:rPr lang="ko-KR" altLang="en-US" sz="1200" b="1" kern="0" dirty="0" err="1" smtClean="0">
                <a:solidFill>
                  <a:srgbClr val="000000"/>
                </a:solidFill>
                <a:latin typeface="나눔고딕 ExtraBold" pitchFamily="50" charset="-127"/>
                <a:ea typeface="나눔고딕 ExtraBold" pitchFamily="50" charset="-127"/>
              </a:rPr>
              <a:t>加藤茂夫</a:t>
            </a:r>
            <a:r>
              <a:rPr lang="en-US" altLang="ko-KR" sz="1200" b="1" kern="0" dirty="0" smtClean="0">
                <a:solidFill>
                  <a:srgbClr val="000000"/>
                </a:solidFill>
                <a:latin typeface="나눔고딕 ExtraBold" pitchFamily="50" charset="-127"/>
                <a:ea typeface="나눔고딕 ExtraBold" pitchFamily="50" charset="-127"/>
              </a:rPr>
              <a:t>(</a:t>
            </a:r>
            <a:r>
              <a:rPr lang="ko-KR" altLang="en-US" sz="1200" b="1" kern="0" dirty="0" smtClean="0">
                <a:solidFill>
                  <a:srgbClr val="000000"/>
                </a:solidFill>
                <a:latin typeface="나눔고딕 ExtraBold" pitchFamily="50" charset="-127"/>
                <a:ea typeface="나눔고딕 ExtraBold" pitchFamily="50" charset="-127"/>
              </a:rPr>
              <a:t>日本매니지먼트학회 </a:t>
            </a:r>
            <a:r>
              <a:rPr lang="ko-KR" altLang="en-US" sz="1200" b="1" kern="0" dirty="0">
                <a:solidFill>
                  <a:srgbClr val="000000"/>
                </a:solidFill>
                <a:latin typeface="나눔고딕 ExtraBold" pitchFamily="50" charset="-127"/>
                <a:ea typeface="나눔고딕 ExtraBold" pitchFamily="50" charset="-127"/>
              </a:rPr>
              <a:t>회장</a:t>
            </a:r>
            <a:r>
              <a:rPr lang="en-US" altLang="ko-KR" sz="1200" b="1" kern="0" dirty="0">
                <a:solidFill>
                  <a:srgbClr val="000000"/>
                </a:solidFill>
                <a:latin typeface="나눔고딕 ExtraBold" pitchFamily="50" charset="-127"/>
                <a:ea typeface="나눔고딕 ExtraBold" pitchFamily="50" charset="-127"/>
              </a:rPr>
              <a:t>)</a:t>
            </a:r>
          </a:p>
          <a:p>
            <a:pPr algn="just" fontAlgn="base">
              <a:lnSpc>
                <a:spcPct val="200000"/>
              </a:lnSpc>
            </a:pPr>
            <a:r>
              <a:rPr lang="en-US" altLang="ko-KR" sz="1200" b="1" kern="0" dirty="0">
                <a:solidFill>
                  <a:srgbClr val="000000"/>
                </a:solidFill>
              </a:rPr>
              <a:t>                                                 </a:t>
            </a:r>
            <a:r>
              <a:rPr lang="ko-KR" altLang="en-US" sz="1200" b="1" kern="0" dirty="0">
                <a:solidFill>
                  <a:srgbClr val="000000"/>
                </a:solidFill>
              </a:rPr>
              <a:t>통역 </a:t>
            </a:r>
            <a:r>
              <a:rPr lang="en-US" altLang="ko-KR" sz="1200" b="1" kern="0" dirty="0">
                <a:solidFill>
                  <a:srgbClr val="000000"/>
                </a:solidFill>
              </a:rPr>
              <a:t>: </a:t>
            </a:r>
            <a:r>
              <a:rPr lang="ko-KR" altLang="en-US" sz="1200" b="1" kern="0" dirty="0">
                <a:solidFill>
                  <a:srgbClr val="000000"/>
                </a:solidFill>
              </a:rPr>
              <a:t>류성경</a:t>
            </a:r>
            <a:r>
              <a:rPr lang="en-US" altLang="ko-KR" sz="1200" b="1" kern="0" dirty="0">
                <a:solidFill>
                  <a:srgbClr val="000000"/>
                </a:solidFill>
              </a:rPr>
              <a:t>(</a:t>
            </a:r>
            <a:r>
              <a:rPr lang="ko-KR" altLang="en-US" sz="1200" b="1" kern="0" dirty="0" err="1">
                <a:solidFill>
                  <a:srgbClr val="000000"/>
                </a:solidFill>
              </a:rPr>
              <a:t>동서대</a:t>
            </a:r>
            <a:r>
              <a:rPr lang="ko-KR" altLang="en-US" sz="1200" b="1" kern="0" dirty="0">
                <a:solidFill>
                  <a:srgbClr val="000000"/>
                </a:solidFill>
              </a:rPr>
              <a:t> 교수</a:t>
            </a:r>
            <a:r>
              <a:rPr lang="en-US" altLang="ko-KR" sz="1200" b="1" kern="0" dirty="0">
                <a:solidFill>
                  <a:srgbClr val="000000"/>
                </a:solidFill>
              </a:rPr>
              <a:t>)</a:t>
            </a:r>
            <a:endParaRPr lang="en-US" altLang="ko-KR" sz="1200" b="1" dirty="0">
              <a:solidFill>
                <a:prstClr val="black"/>
              </a:solidFill>
            </a:endParaRPr>
          </a:p>
          <a:p>
            <a:pPr lvl="0" fontAlgn="base">
              <a:lnSpc>
                <a:spcPct val="200000"/>
              </a:lnSpc>
            </a:pPr>
            <a:r>
              <a:rPr lang="ko-KR" altLang="en-US" sz="1200" b="1" dirty="0">
                <a:solidFill>
                  <a:prstClr val="black"/>
                </a:solidFill>
                <a:latin typeface="맑은 고딕" panose="020B0503020000020004" pitchFamily="50" charset="-127"/>
                <a:ea typeface="맑은 고딕" panose="020B0503020000020004" pitchFamily="50" charset="-127"/>
              </a:rPr>
              <a:t>                                   우수논문상 및 우수발표논문상 시상식</a:t>
            </a:r>
            <a:endParaRPr lang="en-US" altLang="ko-KR" sz="1200" b="1" dirty="0">
              <a:solidFill>
                <a:prstClr val="black"/>
              </a:solidFill>
              <a:latin typeface="맑은 고딕" panose="020B0503020000020004" pitchFamily="50" charset="-127"/>
              <a:ea typeface="맑은 고딕" panose="020B0503020000020004" pitchFamily="50" charset="-127"/>
            </a:endParaRPr>
          </a:p>
          <a:p>
            <a:pPr lvl="0" fontAlgn="base">
              <a:lnSpc>
                <a:spcPct val="200000"/>
              </a:lnSpc>
            </a:pPr>
            <a:r>
              <a:rPr lang="en-US" altLang="ko-KR" sz="1200" b="1" dirty="0">
                <a:solidFill>
                  <a:prstClr val="black"/>
                </a:solidFill>
              </a:rPr>
              <a:t>                                   </a:t>
            </a:r>
            <a:r>
              <a:rPr lang="ko-KR" altLang="en-US" sz="1200" b="1" dirty="0">
                <a:solidFill>
                  <a:prstClr val="black"/>
                </a:solidFill>
              </a:rPr>
              <a:t>정기총회</a:t>
            </a:r>
            <a:endParaRPr lang="en-US" altLang="ko-KR" sz="1200" b="1" dirty="0">
              <a:solidFill>
                <a:prstClr val="black"/>
              </a:solidFill>
            </a:endParaRPr>
          </a:p>
          <a:p>
            <a:pPr lvl="0" fontAlgn="base">
              <a:lnSpc>
                <a:spcPct val="200000"/>
              </a:lnSpc>
            </a:pPr>
            <a:r>
              <a:rPr lang="en-US" altLang="ko-KR" sz="1200" b="1" dirty="0">
                <a:solidFill>
                  <a:prstClr val="black"/>
                </a:solidFill>
                <a:latin typeface="맑은 고딕" panose="020B0503020000020004" pitchFamily="50" charset="-127"/>
                <a:ea typeface="맑은 고딕" panose="020B0503020000020004" pitchFamily="50" charset="-127"/>
              </a:rPr>
              <a:t>                                   </a:t>
            </a:r>
            <a:r>
              <a:rPr lang="ko-KR" altLang="en-US" sz="1200" b="1" dirty="0">
                <a:solidFill>
                  <a:prstClr val="black"/>
                </a:solidFill>
                <a:latin typeface="맑은 고딕" panose="020B0503020000020004" pitchFamily="50" charset="-127"/>
                <a:ea typeface="맑은 고딕" panose="020B0503020000020004" pitchFamily="50" charset="-127"/>
              </a:rPr>
              <a:t>경영대상 시상식 </a:t>
            </a:r>
            <a:r>
              <a:rPr lang="en-US" altLang="ko-KR" sz="1200" b="1" dirty="0">
                <a:solidFill>
                  <a:prstClr val="black"/>
                </a:solidFill>
                <a:latin typeface="맑은 고딕" panose="020B0503020000020004" pitchFamily="50" charset="-127"/>
                <a:ea typeface="맑은 고딕" panose="020B0503020000020004" pitchFamily="50" charset="-127"/>
              </a:rPr>
              <a:t>: </a:t>
            </a:r>
            <a:r>
              <a:rPr lang="ko-KR" altLang="en-US" sz="1200" b="1" spc="-150" dirty="0">
                <a:solidFill>
                  <a:prstClr val="black"/>
                </a:solidFill>
                <a:latin typeface="맑은 고딕" panose="020B0503020000020004" pitchFamily="50" charset="-127"/>
                <a:ea typeface="맑은 고딕" panose="020B0503020000020004" pitchFamily="50" charset="-127"/>
              </a:rPr>
              <a:t>지속가능경영대상</a:t>
            </a:r>
            <a:r>
              <a:rPr lang="ko-KR" altLang="en-US" sz="1200" b="1" dirty="0">
                <a:solidFill>
                  <a:prstClr val="black"/>
                </a:solidFill>
                <a:latin typeface="맑은 고딕" panose="020B0503020000020004" pitchFamily="50" charset="-127"/>
                <a:ea typeface="맑은 고딕" panose="020B0503020000020004" pitchFamily="50" charset="-127"/>
              </a:rPr>
              <a:t> 한국조폐공사 사장  </a:t>
            </a:r>
            <a:r>
              <a:rPr lang="ko-KR" altLang="en-US" sz="1200" b="1" dirty="0" err="1">
                <a:solidFill>
                  <a:prstClr val="black"/>
                </a:solidFill>
                <a:latin typeface="맑은 고딕" panose="020B0503020000020004" pitchFamily="50" charset="-127"/>
                <a:ea typeface="맑은 고딕" panose="020B0503020000020004" pitchFamily="50" charset="-127"/>
              </a:rPr>
              <a:t>김화동</a:t>
            </a:r>
            <a:endParaRPr lang="en-US" altLang="ko-KR" sz="1200" b="1" dirty="0">
              <a:solidFill>
                <a:prstClr val="black"/>
              </a:solidFill>
              <a:latin typeface="맑은 고딕" panose="020B0503020000020004" pitchFamily="50" charset="-127"/>
              <a:ea typeface="맑은 고딕" panose="020B0503020000020004" pitchFamily="50" charset="-127"/>
            </a:endParaRPr>
          </a:p>
          <a:p>
            <a:pPr lvl="0" fontAlgn="base">
              <a:lnSpc>
                <a:spcPct val="200000"/>
              </a:lnSpc>
            </a:pPr>
            <a:r>
              <a:rPr lang="ko-KR" altLang="en-US" sz="1200" b="1" dirty="0">
                <a:solidFill>
                  <a:prstClr val="black"/>
                </a:solidFill>
                <a:latin typeface="맑은 고딕" panose="020B0503020000020004" pitchFamily="50" charset="-127"/>
                <a:ea typeface="맑은 고딕" panose="020B0503020000020004" pitchFamily="50" charset="-127"/>
              </a:rPr>
              <a:t>                                                    </a:t>
            </a:r>
            <a:r>
              <a:rPr lang="ko-KR" altLang="en-US" sz="1200" b="1" dirty="0" smtClean="0">
                <a:solidFill>
                  <a:prstClr val="black"/>
                </a:solidFill>
                <a:latin typeface="맑은 고딕" panose="020B0503020000020004" pitchFamily="50" charset="-127"/>
                <a:ea typeface="맑은 고딕" panose="020B0503020000020004" pitchFamily="50" charset="-127"/>
              </a:rPr>
              <a:t>      </a:t>
            </a:r>
            <a:r>
              <a:rPr lang="ko-KR" altLang="en-US" sz="1200" b="1" dirty="0">
                <a:solidFill>
                  <a:prstClr val="black"/>
                </a:solidFill>
                <a:latin typeface="맑은 고딕" panose="020B0503020000020004" pitchFamily="50" charset="-127"/>
                <a:ea typeface="맑은 고딕" panose="020B0503020000020004" pitchFamily="50" charset="-127"/>
              </a:rPr>
              <a:t>인재경영대상 ㈜</a:t>
            </a:r>
            <a:r>
              <a:rPr lang="ko-KR" altLang="en-US" sz="1200" b="1" dirty="0" err="1">
                <a:solidFill>
                  <a:prstClr val="black"/>
                </a:solidFill>
                <a:latin typeface="맑은 고딕" panose="020B0503020000020004" pitchFamily="50" charset="-127"/>
                <a:ea typeface="맑은 고딕" panose="020B0503020000020004" pitchFamily="50" charset="-127"/>
              </a:rPr>
              <a:t>아이비스</a:t>
            </a:r>
            <a:r>
              <a:rPr lang="en-US" altLang="ko-KR" sz="1200" b="1" dirty="0">
                <a:solidFill>
                  <a:prstClr val="black"/>
                </a:solidFill>
                <a:latin typeface="맑은 고딕" panose="020B0503020000020004" pitchFamily="50" charset="-127"/>
                <a:ea typeface="맑은 고딕" panose="020B0503020000020004" pitchFamily="50" charset="-127"/>
              </a:rPr>
              <a:t> </a:t>
            </a:r>
            <a:r>
              <a:rPr lang="ko-KR" altLang="en-US" sz="1200" b="1" dirty="0">
                <a:solidFill>
                  <a:prstClr val="black"/>
                </a:solidFill>
                <a:latin typeface="맑은 고딕" panose="020B0503020000020004" pitchFamily="50" charset="-127"/>
                <a:ea typeface="맑은 고딕" panose="020B0503020000020004" pitchFamily="50" charset="-127"/>
              </a:rPr>
              <a:t>대표이사 </a:t>
            </a:r>
            <a:r>
              <a:rPr lang="ko-KR" altLang="en-US" sz="1200" b="1" dirty="0" err="1">
                <a:solidFill>
                  <a:prstClr val="black"/>
                </a:solidFill>
                <a:latin typeface="맑은 고딕" panose="020B0503020000020004" pitchFamily="50" charset="-127"/>
                <a:ea typeface="맑은 고딕" panose="020B0503020000020004" pitchFamily="50" charset="-127"/>
              </a:rPr>
              <a:t>이순금</a:t>
            </a:r>
            <a:endParaRPr lang="en-US" altLang="ko-KR" sz="1200" b="1" dirty="0">
              <a:solidFill>
                <a:prstClr val="black"/>
              </a:solidFill>
              <a:latin typeface="맑은 고딕" panose="020B0503020000020004" pitchFamily="50" charset="-127"/>
              <a:ea typeface="맑은 고딕" panose="020B0503020000020004" pitchFamily="50" charset="-127"/>
            </a:endParaRPr>
          </a:p>
          <a:p>
            <a:pPr lvl="0">
              <a:lnSpc>
                <a:spcPct val="200000"/>
              </a:lnSpc>
              <a:defRPr/>
            </a:pPr>
            <a:r>
              <a:rPr lang="ko-KR" altLang="en-US" sz="1200" b="1" dirty="0">
                <a:solidFill>
                  <a:prstClr val="black"/>
                </a:solidFill>
                <a:latin typeface="맑은 고딕" panose="020B0503020000020004" pitchFamily="50" charset="-127"/>
                <a:ea typeface="맑은 고딕" panose="020B0503020000020004" pitchFamily="50" charset="-127"/>
              </a:rPr>
              <a:t>                                   </a:t>
            </a:r>
            <a:r>
              <a:rPr lang="ko-KR" altLang="en-US" sz="1200" b="1" dirty="0" smtClean="0">
                <a:solidFill>
                  <a:prstClr val="black"/>
                </a:solidFill>
                <a:latin typeface="맑은 고딕" panose="020B0503020000020004" pitchFamily="50" charset="-127"/>
                <a:ea typeface="맑은 고딕" panose="020B0503020000020004" pitchFamily="50" charset="-127"/>
              </a:rPr>
              <a:t>리셉션</a:t>
            </a:r>
            <a:endParaRPr lang="en-US" altLang="ko-KR" sz="1200" b="1" dirty="0">
              <a:solidFill>
                <a:prstClr val="black"/>
              </a:solidFill>
            </a:endParaRPr>
          </a:p>
        </p:txBody>
      </p:sp>
      <p:pic>
        <p:nvPicPr>
          <p:cNvPr id="9"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그룹 9"/>
          <p:cNvGrpSpPr/>
          <p:nvPr/>
        </p:nvGrpSpPr>
        <p:grpSpPr>
          <a:xfrm>
            <a:off x="-2023" y="38453"/>
            <a:ext cx="5471473" cy="566175"/>
            <a:chOff x="10470" y="4408543"/>
            <a:chExt cx="5358595" cy="522624"/>
          </a:xfrm>
        </p:grpSpPr>
        <p:sp>
          <p:nvSpPr>
            <p:cNvPr id="11" name="직사각형 10"/>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직사각형 11"/>
            <p:cNvSpPr/>
            <p:nvPr/>
          </p:nvSpPr>
          <p:spPr>
            <a:xfrm>
              <a:off x="10470" y="4408543"/>
              <a:ext cx="5358595" cy="426153"/>
            </a:xfrm>
            <a:prstGeom prst="rect">
              <a:avLst/>
            </a:prstGeom>
            <a:noFill/>
          </p:spPr>
          <p:txBody>
            <a:bodyPr wrap="square">
              <a:spAutoFit/>
            </a:bodyPr>
            <a:lstStyle/>
            <a:p>
              <a:r>
                <a:rPr lang="ko-KR" altLang="en-US" sz="2400" b="1" dirty="0" smtClean="0">
                  <a:solidFill>
                    <a:srgbClr val="002060"/>
                  </a:solidFill>
                </a:rPr>
                <a:t>전체일정표</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spTree>
    <p:extLst>
      <p:ext uri="{BB962C8B-B14F-4D97-AF65-F5344CB8AC3E}">
        <p14:creationId xmlns:p14="http://schemas.microsoft.com/office/powerpoint/2010/main" val="525123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그룹 3"/>
          <p:cNvGrpSpPr/>
          <p:nvPr/>
        </p:nvGrpSpPr>
        <p:grpSpPr>
          <a:xfrm>
            <a:off x="-2023" y="38457"/>
            <a:ext cx="5471473" cy="566173"/>
            <a:chOff x="10470" y="4408545"/>
            <a:chExt cx="5358595" cy="522622"/>
          </a:xfrm>
        </p:grpSpPr>
        <p:sp>
          <p:nvSpPr>
            <p:cNvPr id="5" name="직사각형 4"/>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p:cNvSpPr/>
            <p:nvPr/>
          </p:nvSpPr>
          <p:spPr>
            <a:xfrm>
              <a:off x="10470" y="4408545"/>
              <a:ext cx="5358595" cy="426153"/>
            </a:xfrm>
            <a:prstGeom prst="rect">
              <a:avLst/>
            </a:prstGeom>
            <a:noFill/>
          </p:spPr>
          <p:txBody>
            <a:bodyPr wrap="square">
              <a:spAutoFit/>
            </a:bodyPr>
            <a:lstStyle/>
            <a:p>
              <a:r>
                <a:rPr lang="ko-KR" altLang="en-US" sz="2400" b="1" dirty="0" smtClean="0">
                  <a:solidFill>
                    <a:srgbClr val="002060"/>
                  </a:solidFill>
                </a:rPr>
                <a:t>학술발표 세부일정</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8" name="표 7"/>
          <p:cNvGraphicFramePr>
            <a:graphicFrameLocks noGrp="1"/>
          </p:cNvGraphicFramePr>
          <p:nvPr>
            <p:extLst>
              <p:ext uri="{D42A27DB-BD31-4B8C-83A1-F6EECF244321}">
                <p14:modId xmlns:p14="http://schemas.microsoft.com/office/powerpoint/2010/main" val="2448554340"/>
              </p:ext>
            </p:extLst>
          </p:nvPr>
        </p:nvGraphicFramePr>
        <p:xfrm>
          <a:off x="296565" y="1568627"/>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en-US" sz="1200" b="1" kern="0" spc="0" dirty="0" smtClean="0">
                          <a:solidFill>
                            <a:srgbClr val="000000"/>
                          </a:solidFill>
                          <a:effectLst/>
                          <a:latin typeface="맑은 고딕"/>
                        </a:rPr>
                        <a:t>International Session, </a:t>
                      </a:r>
                      <a:r>
                        <a:rPr lang="ko-KR" altLang="en-US" sz="1200" b="1" kern="0" spc="0" dirty="0" smtClean="0">
                          <a:solidFill>
                            <a:srgbClr val="000000"/>
                          </a:solidFill>
                          <a:effectLst/>
                          <a:latin typeface="맑은 고딕"/>
                        </a:rPr>
                        <a:t>경영교육</a:t>
                      </a:r>
                      <a:r>
                        <a:rPr lang="en-US" sz="1200" b="1" kern="0" spc="0" dirty="0" smtClean="0">
                          <a:solidFill>
                            <a:srgbClr val="000000"/>
                          </a:solidFill>
                          <a:effectLst/>
                          <a:latin typeface="맑은 고딕"/>
                        </a:rPr>
                        <a:t>(</a:t>
                      </a:r>
                      <a:r>
                        <a:rPr lang="en-US" altLang="ko-KR" sz="1200" b="1" kern="0" spc="0" dirty="0" smtClean="0">
                          <a:solidFill>
                            <a:srgbClr val="000000"/>
                          </a:solidFill>
                          <a:effectLst/>
                          <a:latin typeface="맑은 고딕"/>
                        </a:rPr>
                        <a:t>251</a:t>
                      </a:r>
                      <a:r>
                        <a:rPr lang="ko-KR" altLang="en-US" sz="1200" b="1" kern="0" spc="0" dirty="0" smtClean="0">
                          <a:solidFill>
                            <a:srgbClr val="000000"/>
                          </a:solidFill>
                          <a:effectLst/>
                          <a:ea typeface="맑은 고딕"/>
                        </a:rPr>
                        <a:t>호</a:t>
                      </a:r>
                      <a:r>
                        <a:rPr lang="en-US" altLang="ko-KR" sz="1200" b="1" kern="0" spc="0" dirty="0" smtClean="0">
                          <a:solidFill>
                            <a:srgbClr val="000000"/>
                          </a:solidFill>
                          <a:effectLst/>
                          <a:ea typeface="맑은 고딕"/>
                        </a:rPr>
                        <a:t>)</a:t>
                      </a:r>
                      <a:endParaRPr lang="ko-KR" altLang="en-US" sz="1200" b="1" kern="0" spc="0" dirty="0">
                        <a:solidFill>
                          <a:srgbClr val="000000"/>
                        </a:solidFill>
                        <a:effectLst/>
                      </a:endParaRP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2</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en-US" altLang="ko-KR" sz="1050" b="1" kern="0" spc="0" dirty="0" smtClean="0">
                          <a:solidFill>
                            <a:srgbClr val="000000"/>
                          </a:solidFill>
                          <a:effectLst/>
                          <a:latin typeface="+mn-lt"/>
                        </a:rPr>
                        <a:t>International Session</a:t>
                      </a:r>
                    </a:p>
                    <a:p>
                      <a:pPr marL="0" marR="0" indent="0" algn="ctr" fontAlgn="ctr" latinLnBrk="0">
                        <a:lnSpc>
                          <a:spcPct val="150000"/>
                        </a:lnSpc>
                        <a:spcBef>
                          <a:spcPts val="0"/>
                        </a:spcBef>
                        <a:spcAft>
                          <a:spcPts val="0"/>
                        </a:spcAft>
                      </a:pPr>
                      <a:r>
                        <a:rPr lang="en-US" sz="1050" b="1" kern="0" spc="0" dirty="0" smtClean="0">
                          <a:solidFill>
                            <a:srgbClr val="000000"/>
                          </a:solidFill>
                          <a:effectLst/>
                        </a:rPr>
                        <a:t>14:10-15:40</a:t>
                      </a:r>
                      <a:endParaRPr 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latin typeface="+mn-lt"/>
                        </a:rPr>
                        <a:t>경영교육</a:t>
                      </a:r>
                      <a:endParaRPr lang="en-US" altLang="ko-KR" sz="1050" b="1" kern="0" spc="0" dirty="0" smtClean="0">
                        <a:solidFill>
                          <a:srgbClr val="000000"/>
                        </a:solidFill>
                        <a:effectLst/>
                        <a:latin typeface="+mn-lt"/>
                      </a:endParaRPr>
                    </a:p>
                    <a:p>
                      <a:pPr marL="0" marR="0" indent="0" algn="ctr" fontAlgn="ctr" latinLnBrk="0">
                        <a:lnSpc>
                          <a:spcPct val="150000"/>
                        </a:lnSpc>
                        <a:spcBef>
                          <a:spcPts val="0"/>
                        </a:spcBef>
                        <a:spcAft>
                          <a:spcPts val="0"/>
                        </a:spcAft>
                      </a:pPr>
                      <a:r>
                        <a:rPr lang="en-US" sz="1050" b="1" kern="0" spc="0" dirty="0" smtClean="0">
                          <a:solidFill>
                            <a:srgbClr val="000000"/>
                          </a:solidFill>
                          <a:effectLst/>
                        </a:rPr>
                        <a:t>15:50-17:30</a:t>
                      </a:r>
                      <a:endParaRPr 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9" name="표 8"/>
          <p:cNvGraphicFramePr>
            <a:graphicFrameLocks noGrp="1"/>
          </p:cNvGraphicFramePr>
          <p:nvPr>
            <p:extLst>
              <p:ext uri="{D42A27DB-BD31-4B8C-83A1-F6EECF244321}">
                <p14:modId xmlns:p14="http://schemas.microsoft.com/office/powerpoint/2010/main" val="381578682"/>
              </p:ext>
            </p:extLst>
          </p:nvPr>
        </p:nvGraphicFramePr>
        <p:xfrm>
          <a:off x="287542" y="3536845"/>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ko-KR" altLang="en-US" sz="1200" b="1" kern="0" spc="0" dirty="0" smtClean="0">
                          <a:solidFill>
                            <a:srgbClr val="000000"/>
                          </a:solidFill>
                          <a:effectLst/>
                          <a:latin typeface="맑은 고딕"/>
                        </a:rPr>
                        <a:t>인사조직</a:t>
                      </a:r>
                      <a:r>
                        <a:rPr lang="en-US" sz="1200" b="1" kern="0" spc="0" dirty="0" smtClean="0">
                          <a:solidFill>
                            <a:srgbClr val="000000"/>
                          </a:solidFill>
                          <a:effectLst/>
                          <a:latin typeface="맑은 고딕"/>
                        </a:rPr>
                        <a:t>(</a:t>
                      </a:r>
                      <a:r>
                        <a:rPr lang="en-US" altLang="ko-KR" sz="1200" b="1" kern="0" spc="0" dirty="0" smtClean="0">
                          <a:solidFill>
                            <a:srgbClr val="000000"/>
                          </a:solidFill>
                          <a:effectLst/>
                          <a:latin typeface="맑은 고딕"/>
                        </a:rPr>
                        <a:t>252</a:t>
                      </a:r>
                      <a:r>
                        <a:rPr lang="ko-KR" altLang="en-US" sz="1200" b="1" kern="0" spc="0" dirty="0" smtClean="0">
                          <a:solidFill>
                            <a:srgbClr val="000000"/>
                          </a:solidFill>
                          <a:effectLst/>
                          <a:ea typeface="맑은 고딕"/>
                        </a:rPr>
                        <a:t>호</a:t>
                      </a:r>
                      <a:r>
                        <a:rPr lang="en-US" altLang="ko-KR" sz="1200" b="1" kern="0" spc="0" dirty="0" smtClean="0">
                          <a:solidFill>
                            <a:srgbClr val="000000"/>
                          </a:solidFill>
                          <a:effectLst/>
                          <a:ea typeface="맑은 고딕"/>
                        </a:rPr>
                        <a:t>)</a:t>
                      </a:r>
                      <a:endParaRPr lang="ko-KR" altLang="en-US" sz="1400" b="1" kern="0" spc="0" dirty="0">
                        <a:solidFill>
                          <a:srgbClr val="000000"/>
                        </a:solidFill>
                        <a:effectLst/>
                      </a:endParaRP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5</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6</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latin typeface="+mn-lt"/>
                        </a:rPr>
                        <a:t>인사조직</a:t>
                      </a:r>
                      <a:r>
                        <a:rPr lang="en-US" altLang="ko-KR" sz="1050" b="1" kern="0" spc="0" dirty="0" smtClean="0">
                          <a:solidFill>
                            <a:srgbClr val="000000"/>
                          </a:solidFill>
                          <a:effectLst/>
                          <a:latin typeface="+mn-lt"/>
                        </a:rPr>
                        <a:t>(1)</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14:10-15:40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인사조직</a:t>
                      </a:r>
                      <a:r>
                        <a:rPr lang="en-US" altLang="ko-KR" sz="1050" b="1" kern="0" spc="0" dirty="0" smtClean="0">
                          <a:solidFill>
                            <a:srgbClr val="000000"/>
                          </a:solidFill>
                          <a:effectLst/>
                        </a:rPr>
                        <a:t>(2)</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15:50-17:30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10" name="표 9"/>
          <p:cNvGraphicFramePr>
            <a:graphicFrameLocks noGrp="1"/>
          </p:cNvGraphicFramePr>
          <p:nvPr>
            <p:extLst>
              <p:ext uri="{D42A27DB-BD31-4B8C-83A1-F6EECF244321}">
                <p14:modId xmlns:p14="http://schemas.microsoft.com/office/powerpoint/2010/main" val="1109461664"/>
              </p:ext>
            </p:extLst>
          </p:nvPr>
        </p:nvGraphicFramePr>
        <p:xfrm>
          <a:off x="3595137" y="3536846"/>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ko-KR" altLang="en-US" sz="1200" b="1" kern="0" spc="0" dirty="0" smtClean="0">
                          <a:solidFill>
                            <a:srgbClr val="000000"/>
                          </a:solidFill>
                          <a:effectLst/>
                          <a:latin typeface="맑은 고딕"/>
                        </a:rPr>
                        <a:t>회계학</a:t>
                      </a:r>
                      <a:r>
                        <a:rPr lang="en-US" sz="1200" b="1" kern="0" spc="0" dirty="0" smtClean="0">
                          <a:solidFill>
                            <a:srgbClr val="000000"/>
                          </a:solidFill>
                          <a:effectLst/>
                          <a:latin typeface="맑은 고딕"/>
                        </a:rPr>
                        <a:t>(</a:t>
                      </a:r>
                      <a:r>
                        <a:rPr lang="en-US" altLang="ko-KR" sz="1200" b="1" kern="0" spc="0" dirty="0" smtClean="0">
                          <a:solidFill>
                            <a:srgbClr val="000000"/>
                          </a:solidFill>
                          <a:effectLst/>
                          <a:latin typeface="맑은 고딕"/>
                        </a:rPr>
                        <a:t>255</a:t>
                      </a:r>
                      <a:r>
                        <a:rPr lang="ko-KR" altLang="en-US" sz="1200" b="1" kern="0" spc="0" dirty="0" smtClean="0">
                          <a:solidFill>
                            <a:srgbClr val="000000"/>
                          </a:solidFill>
                          <a:effectLst/>
                          <a:ea typeface="맑은 고딕"/>
                        </a:rPr>
                        <a:t>호</a:t>
                      </a:r>
                      <a:r>
                        <a:rPr lang="en-US" altLang="ko-KR" sz="1200" b="1" kern="0" spc="0" dirty="0" smtClean="0">
                          <a:solidFill>
                            <a:srgbClr val="000000"/>
                          </a:solidFill>
                          <a:effectLst/>
                          <a:ea typeface="맑은 고딕"/>
                        </a:rPr>
                        <a:t>)</a:t>
                      </a:r>
                      <a:endParaRPr lang="ko-KR" altLang="en-US" sz="1200" b="1" kern="0" spc="0" dirty="0">
                        <a:solidFill>
                          <a:srgbClr val="000000"/>
                        </a:solidFill>
                        <a:effectLst/>
                      </a:endParaRP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7</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8</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latin typeface="+mn-lt"/>
                        </a:rPr>
                        <a:t>회계학</a:t>
                      </a:r>
                      <a:r>
                        <a:rPr lang="en-US" altLang="ko-KR" sz="1050" b="1" kern="0" spc="0" dirty="0" smtClean="0">
                          <a:solidFill>
                            <a:srgbClr val="000000"/>
                          </a:solidFill>
                          <a:effectLst/>
                          <a:latin typeface="+mn-lt"/>
                        </a:rPr>
                        <a:t>(1)</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14:10-15:40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latin typeface="+mn-lt"/>
                        </a:rPr>
                        <a:t>회계학</a:t>
                      </a:r>
                      <a:r>
                        <a:rPr lang="en-US" altLang="ko-KR" sz="1050" b="1" kern="0" spc="0" dirty="0" smtClean="0">
                          <a:solidFill>
                            <a:srgbClr val="000000"/>
                          </a:solidFill>
                          <a:effectLst/>
                          <a:latin typeface="+mn-lt"/>
                        </a:rPr>
                        <a:t>(2)</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15:50-17:30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11" name="표 10"/>
          <p:cNvGraphicFramePr>
            <a:graphicFrameLocks noGrp="1"/>
          </p:cNvGraphicFramePr>
          <p:nvPr>
            <p:extLst>
              <p:ext uri="{D42A27DB-BD31-4B8C-83A1-F6EECF244321}">
                <p14:modId xmlns:p14="http://schemas.microsoft.com/office/powerpoint/2010/main" val="578108846"/>
              </p:ext>
            </p:extLst>
          </p:nvPr>
        </p:nvGraphicFramePr>
        <p:xfrm>
          <a:off x="296566" y="5505063"/>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ko-KR" altLang="en-US" sz="1200" b="1" kern="0" spc="0" dirty="0" smtClean="0">
                          <a:solidFill>
                            <a:srgbClr val="000000"/>
                          </a:solidFill>
                          <a:effectLst/>
                          <a:latin typeface="맑은 고딕"/>
                        </a:rPr>
                        <a:t>재무관리</a:t>
                      </a:r>
                      <a:r>
                        <a:rPr lang="en-US" sz="1200" b="1" kern="0" spc="0" dirty="0" smtClean="0">
                          <a:solidFill>
                            <a:srgbClr val="000000"/>
                          </a:solidFill>
                          <a:effectLst/>
                          <a:latin typeface="맑은 고딕"/>
                        </a:rPr>
                        <a:t>(</a:t>
                      </a:r>
                      <a:r>
                        <a:rPr lang="en-US" altLang="ko-KR" sz="1200" b="1" kern="0" spc="0" dirty="0" smtClean="0">
                          <a:solidFill>
                            <a:srgbClr val="000000"/>
                          </a:solidFill>
                          <a:effectLst/>
                          <a:latin typeface="맑은 고딕"/>
                        </a:rPr>
                        <a:t>257</a:t>
                      </a:r>
                      <a:r>
                        <a:rPr lang="ko-KR" altLang="en-US" sz="1200" b="1" kern="0" spc="0" dirty="0" smtClean="0">
                          <a:solidFill>
                            <a:srgbClr val="000000"/>
                          </a:solidFill>
                          <a:effectLst/>
                          <a:ea typeface="맑은 고딕"/>
                        </a:rPr>
                        <a:t>호</a:t>
                      </a:r>
                      <a:r>
                        <a:rPr lang="en-US" altLang="ko-KR" sz="1200" b="1" kern="0" spc="0" dirty="0" smtClean="0">
                          <a:solidFill>
                            <a:srgbClr val="000000"/>
                          </a:solidFill>
                          <a:effectLst/>
                          <a:ea typeface="맑은 고딕"/>
                        </a:rPr>
                        <a:t>)</a:t>
                      </a:r>
                      <a:endParaRPr lang="ko-KR" altLang="en-US" sz="1200" b="1" kern="0" spc="0" dirty="0">
                        <a:solidFill>
                          <a:srgbClr val="000000"/>
                        </a:solidFill>
                        <a:effectLst/>
                      </a:endParaRP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9</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10</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재무관리</a:t>
                      </a:r>
                      <a:r>
                        <a:rPr lang="en-US" altLang="ko-KR" sz="1050" b="1" kern="0" spc="0" dirty="0" smtClean="0">
                          <a:solidFill>
                            <a:srgbClr val="000000"/>
                          </a:solidFill>
                          <a:effectLst/>
                        </a:rPr>
                        <a:t>(1)</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14:10-15:40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재무관리</a:t>
                      </a:r>
                      <a:r>
                        <a:rPr lang="en-US" altLang="ko-KR" sz="1050" b="1" kern="0" spc="0" dirty="0" smtClean="0">
                          <a:solidFill>
                            <a:srgbClr val="000000"/>
                          </a:solidFill>
                          <a:effectLst/>
                        </a:rPr>
                        <a:t>(2)</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15:50-17:30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12" name="표 11"/>
          <p:cNvGraphicFramePr>
            <a:graphicFrameLocks noGrp="1"/>
          </p:cNvGraphicFramePr>
          <p:nvPr>
            <p:extLst>
              <p:ext uri="{D42A27DB-BD31-4B8C-83A1-F6EECF244321}">
                <p14:modId xmlns:p14="http://schemas.microsoft.com/office/powerpoint/2010/main" val="2587090757"/>
              </p:ext>
            </p:extLst>
          </p:nvPr>
        </p:nvGraphicFramePr>
        <p:xfrm>
          <a:off x="3586463" y="5505065"/>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ko-KR" altLang="en-US" sz="1200" b="1" kern="0" spc="0" dirty="0" smtClean="0">
                          <a:solidFill>
                            <a:srgbClr val="000000"/>
                          </a:solidFill>
                          <a:effectLst/>
                        </a:rPr>
                        <a:t>마케팅</a:t>
                      </a:r>
                      <a:r>
                        <a:rPr lang="en-US" altLang="ko-KR" sz="1200" b="1" kern="0" spc="0" dirty="0" smtClean="0">
                          <a:solidFill>
                            <a:srgbClr val="000000"/>
                          </a:solidFill>
                          <a:effectLst/>
                        </a:rPr>
                        <a:t>(351</a:t>
                      </a:r>
                      <a:r>
                        <a:rPr lang="ko-KR" altLang="en-US" sz="1200" b="1" kern="0" spc="0" dirty="0" smtClean="0">
                          <a:solidFill>
                            <a:srgbClr val="000000"/>
                          </a:solidFill>
                          <a:effectLst/>
                        </a:rPr>
                        <a:t>호</a:t>
                      </a:r>
                      <a:r>
                        <a:rPr lang="en-US" altLang="ko-KR" sz="1200" b="1" kern="0" spc="0" dirty="0" smtClean="0">
                          <a:solidFill>
                            <a:srgbClr val="000000"/>
                          </a:solidFill>
                          <a:effectLst/>
                        </a:rPr>
                        <a:t>)</a:t>
                      </a: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11</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12</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마케팅</a:t>
                      </a:r>
                      <a:r>
                        <a:rPr lang="en-US" altLang="ko-KR" sz="1050" b="1" kern="0" spc="0" dirty="0" smtClean="0">
                          <a:solidFill>
                            <a:srgbClr val="000000"/>
                          </a:solidFill>
                          <a:effectLst/>
                        </a:rPr>
                        <a:t>(1)</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14:10-15:40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마케팅</a:t>
                      </a:r>
                      <a:r>
                        <a:rPr lang="en-US" altLang="ko-KR" sz="1050" b="1" kern="0" spc="0" dirty="0" smtClean="0">
                          <a:solidFill>
                            <a:srgbClr val="000000"/>
                          </a:solidFill>
                          <a:effectLst/>
                        </a:rPr>
                        <a:t>(2)</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15:50-17:30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13" name="표 12"/>
          <p:cNvGraphicFramePr>
            <a:graphicFrameLocks noGrp="1"/>
          </p:cNvGraphicFramePr>
          <p:nvPr>
            <p:extLst>
              <p:ext uri="{D42A27DB-BD31-4B8C-83A1-F6EECF244321}">
                <p14:modId xmlns:p14="http://schemas.microsoft.com/office/powerpoint/2010/main" val="2933139091"/>
              </p:ext>
            </p:extLst>
          </p:nvPr>
        </p:nvGraphicFramePr>
        <p:xfrm>
          <a:off x="287542" y="7473281"/>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ko-KR" altLang="en-US" sz="1200" b="1" kern="0" spc="0" dirty="0" smtClean="0">
                          <a:solidFill>
                            <a:srgbClr val="000000"/>
                          </a:solidFill>
                          <a:effectLst/>
                          <a:latin typeface="맑은 고딕"/>
                        </a:rPr>
                        <a:t>경영정보</a:t>
                      </a:r>
                      <a:r>
                        <a:rPr lang="en-US" altLang="ko-KR" sz="1200" b="1" kern="0" spc="0" dirty="0" smtClean="0">
                          <a:solidFill>
                            <a:srgbClr val="000000"/>
                          </a:solidFill>
                          <a:effectLst/>
                          <a:latin typeface="맑은 고딕"/>
                        </a:rPr>
                        <a:t>·</a:t>
                      </a:r>
                      <a:r>
                        <a:rPr lang="ko-KR" altLang="en-US" sz="1200" b="1" kern="0" spc="0" dirty="0" smtClean="0">
                          <a:solidFill>
                            <a:srgbClr val="000000"/>
                          </a:solidFill>
                          <a:effectLst/>
                          <a:latin typeface="맑은 고딕"/>
                        </a:rPr>
                        <a:t>전자상거래</a:t>
                      </a:r>
                      <a:r>
                        <a:rPr lang="en-US" sz="1200" b="1" kern="0" spc="0" dirty="0" smtClean="0">
                          <a:solidFill>
                            <a:srgbClr val="000000"/>
                          </a:solidFill>
                          <a:effectLst/>
                          <a:latin typeface="맑은 고딕"/>
                        </a:rPr>
                        <a:t>(3</a:t>
                      </a:r>
                      <a:r>
                        <a:rPr lang="en-US" altLang="ko-KR" sz="1200" b="1" kern="0" spc="0" dirty="0" smtClean="0">
                          <a:solidFill>
                            <a:srgbClr val="000000"/>
                          </a:solidFill>
                          <a:effectLst/>
                          <a:latin typeface="맑은 고딕"/>
                        </a:rPr>
                        <a:t>56</a:t>
                      </a:r>
                      <a:r>
                        <a:rPr lang="ko-KR" altLang="en-US" sz="1200" b="1" kern="0" spc="0" dirty="0" smtClean="0">
                          <a:solidFill>
                            <a:srgbClr val="000000"/>
                          </a:solidFill>
                          <a:effectLst/>
                          <a:ea typeface="맑은 고딕"/>
                        </a:rPr>
                        <a:t>호</a:t>
                      </a:r>
                      <a:r>
                        <a:rPr lang="en-US" altLang="ko-KR" sz="1200" b="1" kern="0" spc="0" dirty="0" smtClean="0">
                          <a:solidFill>
                            <a:srgbClr val="000000"/>
                          </a:solidFill>
                          <a:effectLst/>
                          <a:ea typeface="맑은 고딕"/>
                        </a:rPr>
                        <a:t>)</a:t>
                      </a:r>
                      <a:endParaRPr lang="ko-KR" altLang="en-US" sz="1200" b="1" kern="0" spc="0" dirty="0">
                        <a:solidFill>
                          <a:srgbClr val="000000"/>
                        </a:solidFill>
                        <a:effectLst/>
                      </a:endParaRP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13</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14</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latin typeface="+mn-lt"/>
                        </a:rPr>
                        <a:t>경영정보</a:t>
                      </a:r>
                      <a:r>
                        <a:rPr lang="en-US" altLang="ko-KR" sz="1050" b="1" kern="0" spc="0" dirty="0" smtClean="0">
                          <a:solidFill>
                            <a:srgbClr val="000000"/>
                          </a:solidFill>
                          <a:effectLst/>
                          <a:latin typeface="+mn-lt"/>
                        </a:rPr>
                        <a:t>·</a:t>
                      </a:r>
                      <a:r>
                        <a:rPr lang="ko-KR" altLang="en-US" sz="1050" b="1" kern="0" spc="0" dirty="0" smtClean="0">
                          <a:solidFill>
                            <a:srgbClr val="000000"/>
                          </a:solidFill>
                          <a:effectLst/>
                          <a:latin typeface="+mn-lt"/>
                        </a:rPr>
                        <a:t>전자상거래</a:t>
                      </a:r>
                      <a:r>
                        <a:rPr lang="en-US" altLang="ko-KR" sz="1050" b="1" kern="0" spc="0" dirty="0" smtClean="0">
                          <a:solidFill>
                            <a:srgbClr val="000000"/>
                          </a:solidFill>
                          <a:effectLst/>
                          <a:latin typeface="+mn-lt"/>
                        </a:rPr>
                        <a:t>(1)</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14:10-15:40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latin typeface="+mn-lt"/>
                        </a:rPr>
                        <a:t>경영정보</a:t>
                      </a:r>
                      <a:r>
                        <a:rPr lang="en-US" altLang="ko-KR" sz="1050" b="1" kern="0" spc="0" dirty="0" smtClean="0">
                          <a:solidFill>
                            <a:srgbClr val="000000"/>
                          </a:solidFill>
                          <a:effectLst/>
                          <a:latin typeface="+mn-lt"/>
                        </a:rPr>
                        <a:t>·</a:t>
                      </a:r>
                      <a:r>
                        <a:rPr lang="ko-KR" altLang="en-US" sz="1050" b="1" kern="0" spc="0" dirty="0" smtClean="0">
                          <a:solidFill>
                            <a:srgbClr val="000000"/>
                          </a:solidFill>
                          <a:effectLst/>
                          <a:latin typeface="+mn-lt"/>
                        </a:rPr>
                        <a:t>전자상거래</a:t>
                      </a:r>
                      <a:r>
                        <a:rPr lang="en-US" altLang="ko-KR" sz="1050" b="1" kern="0" spc="0" dirty="0" smtClean="0">
                          <a:solidFill>
                            <a:srgbClr val="000000"/>
                          </a:solidFill>
                          <a:effectLst/>
                          <a:latin typeface="+mn-lt"/>
                        </a:rPr>
                        <a:t>(2)</a:t>
                      </a: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15:50-17:30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14" name="표 13"/>
          <p:cNvGraphicFramePr>
            <a:graphicFrameLocks noGrp="1"/>
          </p:cNvGraphicFramePr>
          <p:nvPr>
            <p:extLst>
              <p:ext uri="{D42A27DB-BD31-4B8C-83A1-F6EECF244321}">
                <p14:modId xmlns:p14="http://schemas.microsoft.com/office/powerpoint/2010/main" val="1401522229"/>
              </p:ext>
            </p:extLst>
          </p:nvPr>
        </p:nvGraphicFramePr>
        <p:xfrm>
          <a:off x="3581690" y="7473283"/>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ko-KR" altLang="en-US" sz="1200" b="1" kern="0" spc="0" dirty="0" smtClean="0">
                          <a:solidFill>
                            <a:srgbClr val="000000"/>
                          </a:solidFill>
                          <a:effectLst/>
                          <a:latin typeface="맑은 고딕"/>
                        </a:rPr>
                        <a:t>생산운영</a:t>
                      </a:r>
                      <a:r>
                        <a:rPr lang="en-US" altLang="ko-KR" sz="1200" b="1" kern="0" spc="0" dirty="0" smtClean="0">
                          <a:solidFill>
                            <a:srgbClr val="000000"/>
                          </a:solidFill>
                          <a:effectLst/>
                          <a:latin typeface="맑은 고딕"/>
                        </a:rPr>
                        <a:t>,</a:t>
                      </a:r>
                      <a:r>
                        <a:rPr lang="en-US" altLang="ko-KR" sz="1200" b="1" kern="0" spc="0" baseline="0" dirty="0" smtClean="0">
                          <a:solidFill>
                            <a:srgbClr val="000000"/>
                          </a:solidFill>
                          <a:effectLst/>
                          <a:latin typeface="맑은 고딕"/>
                        </a:rPr>
                        <a:t> </a:t>
                      </a:r>
                      <a:r>
                        <a:rPr lang="ko-KR" altLang="en-US" sz="1200" b="1" kern="0" spc="0" baseline="0" dirty="0" smtClean="0">
                          <a:solidFill>
                            <a:srgbClr val="000000"/>
                          </a:solidFill>
                          <a:effectLst/>
                          <a:latin typeface="맑은 고딕"/>
                        </a:rPr>
                        <a:t>관광경영</a:t>
                      </a:r>
                      <a:r>
                        <a:rPr lang="en-US" sz="1200" b="1" kern="0" spc="0" dirty="0" smtClean="0">
                          <a:solidFill>
                            <a:srgbClr val="000000"/>
                          </a:solidFill>
                          <a:effectLst/>
                          <a:latin typeface="맑은 고딕"/>
                        </a:rPr>
                        <a:t>(4</a:t>
                      </a:r>
                      <a:r>
                        <a:rPr lang="en-US" altLang="ko-KR" sz="1200" b="1" kern="0" spc="0" dirty="0" smtClean="0">
                          <a:solidFill>
                            <a:srgbClr val="000000"/>
                          </a:solidFill>
                          <a:effectLst/>
                          <a:latin typeface="맑은 고딕"/>
                        </a:rPr>
                        <a:t>51</a:t>
                      </a:r>
                      <a:r>
                        <a:rPr lang="ko-KR" altLang="en-US" sz="1200" b="1" kern="0" spc="0" dirty="0" smtClean="0">
                          <a:solidFill>
                            <a:srgbClr val="000000"/>
                          </a:solidFill>
                          <a:effectLst/>
                          <a:ea typeface="맑은 고딕"/>
                        </a:rPr>
                        <a:t>호</a:t>
                      </a:r>
                      <a:r>
                        <a:rPr lang="en-US" altLang="ko-KR" sz="1200" b="1" kern="0" spc="0" dirty="0" smtClean="0">
                          <a:solidFill>
                            <a:srgbClr val="000000"/>
                          </a:solidFill>
                          <a:effectLst/>
                          <a:ea typeface="맑은 고딕"/>
                        </a:rPr>
                        <a:t>)</a:t>
                      </a:r>
                      <a:endParaRPr lang="ko-KR" altLang="en-US" sz="1200" b="1" kern="0" spc="0" dirty="0">
                        <a:solidFill>
                          <a:srgbClr val="000000"/>
                        </a:solidFill>
                        <a:effectLst/>
                      </a:endParaRP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15</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16</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생산운영</a:t>
                      </a:r>
                      <a:endParaRPr lang="en-US" altLang="ko-KR" sz="1050" b="1" kern="0" spc="0" dirty="0" smtClean="0">
                        <a:solidFill>
                          <a:srgbClr val="000000"/>
                        </a:solidFill>
                        <a:effectLst/>
                      </a:endParaRP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14:10-15:40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관광경영</a:t>
                      </a:r>
                      <a:endParaRPr lang="en-US" altLang="ko-KR" sz="1050" b="1" kern="0" spc="0" dirty="0" smtClean="0">
                        <a:solidFill>
                          <a:srgbClr val="000000"/>
                        </a:solidFill>
                        <a:effectLst/>
                      </a:endParaRPr>
                    </a:p>
                    <a:p>
                      <a:pPr marL="0" marR="0" indent="0" algn="ctr" fontAlgn="ctr" latinLnBrk="0">
                        <a:lnSpc>
                          <a:spcPct val="150000"/>
                        </a:lnSpc>
                        <a:spcBef>
                          <a:spcPts val="0"/>
                        </a:spcBef>
                        <a:spcAft>
                          <a:spcPts val="0"/>
                        </a:spcAft>
                      </a:pPr>
                      <a:r>
                        <a:rPr lang="en-US" altLang="ko-KR" sz="1050" b="1" kern="0" spc="0" dirty="0" smtClean="0">
                          <a:solidFill>
                            <a:srgbClr val="000000"/>
                          </a:solidFill>
                          <a:effectLst/>
                        </a:rPr>
                        <a:t>15:50-17:30</a:t>
                      </a:r>
                      <a:endParaRPr lang="en-US" altLang="ko-KR"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15" name="표 14"/>
          <p:cNvGraphicFramePr>
            <a:graphicFrameLocks noGrp="1"/>
          </p:cNvGraphicFramePr>
          <p:nvPr>
            <p:extLst>
              <p:ext uri="{D42A27DB-BD31-4B8C-83A1-F6EECF244321}">
                <p14:modId xmlns:p14="http://schemas.microsoft.com/office/powerpoint/2010/main" val="3897233355"/>
              </p:ext>
            </p:extLst>
          </p:nvPr>
        </p:nvGraphicFramePr>
        <p:xfrm>
          <a:off x="3573016" y="1568627"/>
          <a:ext cx="3132436" cy="1512165"/>
        </p:xfrm>
        <a:graphic>
          <a:graphicData uri="http://schemas.openxmlformats.org/drawingml/2006/table">
            <a:tbl>
              <a:tblPr/>
              <a:tblGrid>
                <a:gridCol w="1566218"/>
                <a:gridCol w="1566218"/>
              </a:tblGrid>
              <a:tr h="398215">
                <a:tc gridSpan="2">
                  <a:txBody>
                    <a:bodyPr/>
                    <a:lstStyle/>
                    <a:p>
                      <a:pPr marL="0" marR="0" indent="0" algn="l" fontAlgn="ctr" latinLnBrk="0">
                        <a:lnSpc>
                          <a:spcPct val="150000"/>
                        </a:lnSpc>
                        <a:spcBef>
                          <a:spcPts val="0"/>
                        </a:spcBef>
                        <a:spcAft>
                          <a:spcPts val="0"/>
                        </a:spcAft>
                      </a:pPr>
                      <a:r>
                        <a:rPr lang="ko-KR" altLang="en-US" sz="1200" b="1" kern="0" spc="0" dirty="0" smtClean="0">
                          <a:solidFill>
                            <a:srgbClr val="000000"/>
                          </a:solidFill>
                          <a:effectLst/>
                          <a:latin typeface="맑은 고딕"/>
                        </a:rPr>
                        <a:t>경영전략과 창업벤처</a:t>
                      </a:r>
                      <a:r>
                        <a:rPr lang="en-US" sz="1200" b="1" kern="0" spc="0" dirty="0" smtClean="0">
                          <a:solidFill>
                            <a:srgbClr val="000000"/>
                          </a:solidFill>
                          <a:effectLst/>
                          <a:latin typeface="맑은 고딕"/>
                        </a:rPr>
                        <a:t>(152</a:t>
                      </a:r>
                      <a:r>
                        <a:rPr lang="ko-KR" altLang="en-US" sz="1200" b="1" kern="0" spc="0" dirty="0" smtClean="0">
                          <a:solidFill>
                            <a:srgbClr val="000000"/>
                          </a:solidFill>
                          <a:effectLst/>
                          <a:ea typeface="맑은 고딕"/>
                        </a:rPr>
                        <a:t>호</a:t>
                      </a:r>
                      <a:r>
                        <a:rPr lang="en-US" altLang="ko-KR" sz="1200" b="1" kern="0" spc="0" dirty="0" smtClean="0">
                          <a:solidFill>
                            <a:srgbClr val="000000"/>
                          </a:solidFill>
                          <a:effectLst/>
                          <a:ea typeface="맑은 고딕"/>
                        </a:rPr>
                        <a:t>)</a:t>
                      </a:r>
                      <a:endParaRPr lang="ko-KR" altLang="en-US" sz="1200" b="1" kern="0" spc="0" dirty="0">
                        <a:solidFill>
                          <a:srgbClr val="000000"/>
                        </a:solidFill>
                        <a:effectLst/>
                      </a:endParaRPr>
                    </a:p>
                  </a:txBody>
                  <a:tcPr marL="75198" marR="75198" marT="37599" marB="37599">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r>
              <a:tr h="39821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3</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제 </a:t>
                      </a:r>
                      <a:r>
                        <a:rPr lang="en-US" altLang="ko-KR" sz="1050" b="1" kern="0" spc="0" dirty="0" smtClean="0">
                          <a:solidFill>
                            <a:srgbClr val="000000"/>
                          </a:solidFill>
                          <a:effectLst/>
                        </a:rPr>
                        <a:t>4</a:t>
                      </a:r>
                      <a:r>
                        <a:rPr lang="ko-KR" altLang="en-US" sz="1050" b="1" kern="0" spc="0" dirty="0" smtClean="0">
                          <a:solidFill>
                            <a:srgbClr val="000000"/>
                          </a:solidFill>
                          <a:effectLst/>
                        </a:rPr>
                        <a:t>분과</a:t>
                      </a:r>
                      <a:endParaRPr lang="ko-KR" alt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715735">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경영전략과 창업벤처</a:t>
                      </a:r>
                      <a:r>
                        <a:rPr lang="en-US" altLang="ko-KR" sz="1050" b="1" kern="0" spc="0" dirty="0" smtClean="0">
                          <a:solidFill>
                            <a:srgbClr val="000000"/>
                          </a:solidFill>
                          <a:effectLst/>
                        </a:rPr>
                        <a:t>(1)</a:t>
                      </a:r>
                    </a:p>
                    <a:p>
                      <a:pPr marL="0" marR="0" indent="0" algn="ctr" fontAlgn="ctr" latinLnBrk="0">
                        <a:lnSpc>
                          <a:spcPct val="150000"/>
                        </a:lnSpc>
                        <a:spcBef>
                          <a:spcPts val="0"/>
                        </a:spcBef>
                        <a:spcAft>
                          <a:spcPts val="0"/>
                        </a:spcAft>
                      </a:pPr>
                      <a:r>
                        <a:rPr lang="en-US" sz="1050" b="1" kern="0" spc="0" dirty="0" smtClean="0">
                          <a:solidFill>
                            <a:srgbClr val="000000"/>
                          </a:solidFill>
                          <a:effectLst/>
                        </a:rPr>
                        <a:t>14:10-15:40</a:t>
                      </a:r>
                      <a:endParaRPr 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50000"/>
                        </a:lnSpc>
                        <a:spcBef>
                          <a:spcPts val="0"/>
                        </a:spcBef>
                        <a:spcAft>
                          <a:spcPts val="0"/>
                        </a:spcAft>
                      </a:pPr>
                      <a:r>
                        <a:rPr lang="ko-KR" altLang="en-US" sz="1050" b="1" kern="0" spc="0" dirty="0" smtClean="0">
                          <a:solidFill>
                            <a:srgbClr val="000000"/>
                          </a:solidFill>
                          <a:effectLst/>
                        </a:rPr>
                        <a:t>경영전략과 창업벤처</a:t>
                      </a:r>
                      <a:r>
                        <a:rPr lang="en-US" altLang="ko-KR" sz="1050" b="1" kern="0" spc="0" dirty="0" smtClean="0">
                          <a:solidFill>
                            <a:srgbClr val="000000"/>
                          </a:solidFill>
                          <a:effectLst/>
                        </a:rPr>
                        <a:t>(2)</a:t>
                      </a:r>
                    </a:p>
                    <a:p>
                      <a:pPr marL="0" marR="0" indent="0" algn="ctr" fontAlgn="ctr" latinLnBrk="0">
                        <a:lnSpc>
                          <a:spcPct val="150000"/>
                        </a:lnSpc>
                        <a:spcBef>
                          <a:spcPts val="0"/>
                        </a:spcBef>
                        <a:spcAft>
                          <a:spcPts val="0"/>
                        </a:spcAft>
                      </a:pPr>
                      <a:r>
                        <a:rPr lang="en-US" sz="1050" b="1" kern="0" spc="0" dirty="0" smtClean="0">
                          <a:solidFill>
                            <a:srgbClr val="000000"/>
                          </a:solidFill>
                          <a:effectLst/>
                        </a:rPr>
                        <a:t>15:50-17:30</a:t>
                      </a:r>
                      <a:endParaRPr lang="en-US" sz="1050" b="1" kern="0" spc="0" dirty="0">
                        <a:solidFill>
                          <a:srgbClr val="000000"/>
                        </a:solidFill>
                        <a:effectLst/>
                      </a:endParaRPr>
                    </a:p>
                  </a:txBody>
                  <a:tcPr marL="75198" marR="75198" marT="37599" marB="37599">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pic>
        <p:nvPicPr>
          <p:cNvPr id="16"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슬라이드 번호 개체 틀 1"/>
          <p:cNvSpPr>
            <a:spLocks noGrp="1"/>
          </p:cNvSpPr>
          <p:nvPr>
            <p:ph type="sldNum" sz="quarter" idx="12"/>
          </p:nvPr>
        </p:nvSpPr>
        <p:spPr/>
        <p:txBody>
          <a:bodyPr/>
          <a:lstStyle/>
          <a:p>
            <a:fld id="{84A5A0CE-9E8F-4518-A53B-FECD1FF9E382}" type="slidenum">
              <a:rPr lang="ko-KR" altLang="en-US" smtClean="0"/>
              <a:t>6</a:t>
            </a:fld>
            <a:endParaRPr lang="ko-KR" altLang="en-US"/>
          </a:p>
        </p:txBody>
      </p:sp>
    </p:spTree>
    <p:extLst>
      <p:ext uri="{BB962C8B-B14F-4D97-AF65-F5344CB8AC3E}">
        <p14:creationId xmlns:p14="http://schemas.microsoft.com/office/powerpoint/2010/main" val="2487035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a:off x="-2023" y="38457"/>
            <a:ext cx="5471473" cy="566173"/>
            <a:chOff x="10470" y="4408545"/>
            <a:chExt cx="5358595" cy="522622"/>
          </a:xfrm>
        </p:grpSpPr>
        <p:sp>
          <p:nvSpPr>
            <p:cNvPr id="3" name="직사각형 2"/>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p:nvSpPr>
          <p:spPr>
            <a:xfrm>
              <a:off x="10470" y="4408545"/>
              <a:ext cx="5358595" cy="426153"/>
            </a:xfrm>
            <a:prstGeom prst="rect">
              <a:avLst/>
            </a:prstGeom>
            <a:noFill/>
          </p:spPr>
          <p:txBody>
            <a:bodyPr wrap="square">
              <a:spAutoFit/>
            </a:bodyPr>
            <a:lstStyle/>
            <a:p>
              <a:r>
                <a:rPr lang="ko-KR" altLang="en-US" sz="2400" b="1" dirty="0" err="1" smtClean="0">
                  <a:solidFill>
                    <a:srgbClr val="002060"/>
                  </a:solidFill>
                </a:rPr>
                <a:t>전공분과별</a:t>
              </a:r>
              <a:r>
                <a:rPr lang="ko-KR" altLang="en-US" sz="2400" b="1" dirty="0" smtClean="0">
                  <a:solidFill>
                    <a:srgbClr val="002060"/>
                  </a:solidFill>
                </a:rPr>
                <a:t> 프로그램 안내</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5" name="표 4"/>
          <p:cNvGraphicFramePr>
            <a:graphicFrameLocks noGrp="1"/>
          </p:cNvGraphicFramePr>
          <p:nvPr>
            <p:extLst>
              <p:ext uri="{D42A27DB-BD31-4B8C-83A1-F6EECF244321}">
                <p14:modId xmlns:p14="http://schemas.microsoft.com/office/powerpoint/2010/main" val="3143452232"/>
              </p:ext>
            </p:extLst>
          </p:nvPr>
        </p:nvGraphicFramePr>
        <p:xfrm>
          <a:off x="278607" y="1208584"/>
          <a:ext cx="6300787" cy="1353765"/>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a:solidFill>
                            <a:srgbClr val="000000"/>
                          </a:solidFill>
                          <a:effectLst/>
                          <a:ea typeface="맑은 고딕"/>
                        </a:rPr>
                        <a:t>제 </a:t>
                      </a:r>
                      <a:r>
                        <a:rPr lang="en-US" altLang="ko-KR" sz="1000" b="1" kern="0" spc="0" dirty="0">
                          <a:solidFill>
                            <a:srgbClr val="000000"/>
                          </a:solidFill>
                          <a:effectLst/>
                          <a:latin typeface="맑은 고딕"/>
                        </a:rPr>
                        <a:t>1</a:t>
                      </a:r>
                      <a:r>
                        <a:rPr lang="ko-KR" altLang="en-US" sz="1000" b="1" kern="0" spc="0" dirty="0">
                          <a:solidFill>
                            <a:srgbClr val="000000"/>
                          </a:solidFill>
                          <a:effectLst/>
                          <a:ea typeface="맑은 고딕"/>
                        </a:rPr>
                        <a:t>분과 </a:t>
                      </a:r>
                      <a:r>
                        <a:rPr lang="en-US" altLang="ko-KR" sz="1000" b="1" kern="0" spc="0" dirty="0">
                          <a:solidFill>
                            <a:srgbClr val="000000"/>
                          </a:solidFill>
                          <a:effectLst/>
                          <a:latin typeface="맑은 고딕"/>
                        </a:rPr>
                        <a:t>: </a:t>
                      </a:r>
                      <a:r>
                        <a:rPr lang="en-US" sz="1000" b="1" kern="0" spc="0" dirty="0">
                          <a:solidFill>
                            <a:srgbClr val="000000"/>
                          </a:solidFill>
                          <a:effectLst/>
                          <a:latin typeface="맑은 고딕"/>
                        </a:rPr>
                        <a:t>International Session </a:t>
                      </a:r>
                      <a:r>
                        <a:rPr lang="ko-KR" altLang="en-US" sz="1000" b="1" kern="0" spc="0" dirty="0">
                          <a:solidFill>
                            <a:srgbClr val="000000"/>
                          </a:solidFill>
                          <a:effectLst/>
                          <a:ea typeface="맑은 고딕"/>
                        </a:rPr>
                        <a:t>상경관 </a:t>
                      </a:r>
                      <a:r>
                        <a:rPr lang="en-US" altLang="ko-KR" sz="1000" b="1" kern="0" spc="0" dirty="0">
                          <a:solidFill>
                            <a:srgbClr val="000000"/>
                          </a:solidFill>
                          <a:effectLst/>
                          <a:latin typeface="맑은 고딕"/>
                        </a:rPr>
                        <a:t>251</a:t>
                      </a:r>
                      <a:r>
                        <a:rPr lang="ko-KR" altLang="en-US" sz="1000" b="1" kern="0" spc="0" dirty="0">
                          <a:solidFill>
                            <a:srgbClr val="000000"/>
                          </a:solidFill>
                          <a:effectLst/>
                          <a:ea typeface="맑은 고딕"/>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2">
                  <a:txBody>
                    <a:bodyPr/>
                    <a:lstStyle/>
                    <a:p>
                      <a:pPr marL="0" marR="0" indent="0" algn="ctr" fontAlgn="ctr" latinLnBrk="0">
                        <a:lnSpc>
                          <a:spcPct val="130000"/>
                        </a:lnSpc>
                        <a:spcBef>
                          <a:spcPts val="0"/>
                        </a:spcBef>
                        <a:spcAft>
                          <a:spcPts val="0"/>
                        </a:spcAft>
                      </a:pPr>
                      <a:r>
                        <a:rPr lang="en-US" sz="1050" kern="0" spc="0" dirty="0" smtClean="0">
                          <a:solidFill>
                            <a:srgbClr val="000000"/>
                          </a:solidFill>
                          <a:effectLst/>
                          <a:latin typeface="맑은 고딕"/>
                        </a:rPr>
                        <a:t>14:10-15:40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2">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정양헌</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en-US" sz="1050" kern="0" spc="0" dirty="0">
                          <a:solidFill>
                            <a:srgbClr val="000000"/>
                          </a:solidFill>
                          <a:effectLst/>
                          <a:latin typeface="맑은 고딕"/>
                        </a:rPr>
                        <a:t>KAIST)</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en-US" sz="900" kern="0" spc="0" dirty="0">
                          <a:solidFill>
                            <a:srgbClr val="000000"/>
                          </a:solidFill>
                          <a:effectLst/>
                          <a:latin typeface="맑은 고딕"/>
                        </a:rPr>
                        <a:t>Strategic Advantages of the Non-integrated Acquisition Strategy </a:t>
                      </a:r>
                      <a:endParaRPr lang="en-US" sz="9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en-US" sz="900" kern="0" spc="0" dirty="0">
                          <a:solidFill>
                            <a:srgbClr val="000000"/>
                          </a:solidFill>
                          <a:effectLst/>
                          <a:latin typeface="맑은 고딕"/>
                        </a:rPr>
                        <a:t>Kazumi </a:t>
                      </a:r>
                      <a:r>
                        <a:rPr lang="en-US" sz="900" kern="0" spc="0" dirty="0" err="1">
                          <a:solidFill>
                            <a:srgbClr val="000000"/>
                          </a:solidFill>
                          <a:effectLst/>
                          <a:latin typeface="맑은 고딕"/>
                        </a:rPr>
                        <a:t>Ohno</a:t>
                      </a:r>
                      <a:endParaRPr lang="en-US" sz="900" kern="0" spc="0" dirty="0">
                        <a:solidFill>
                          <a:srgbClr val="000000"/>
                        </a:solidFill>
                        <a:effectLst/>
                      </a:endParaRPr>
                    </a:p>
                    <a:p>
                      <a:pPr marL="0" marR="0" indent="0" algn="l" fontAlgn="ctr" latinLnBrk="0">
                        <a:lnSpc>
                          <a:spcPct val="100000"/>
                        </a:lnSpc>
                        <a:spcBef>
                          <a:spcPts val="0"/>
                        </a:spcBef>
                        <a:spcAft>
                          <a:spcPts val="0"/>
                        </a:spcAft>
                      </a:pPr>
                      <a:r>
                        <a:rPr lang="en-US" sz="900" kern="0" spc="-150" dirty="0">
                          <a:solidFill>
                            <a:srgbClr val="000000"/>
                          </a:solidFill>
                          <a:effectLst/>
                          <a:latin typeface="맑은 고딕"/>
                        </a:rPr>
                        <a:t>(</a:t>
                      </a:r>
                      <a:r>
                        <a:rPr lang="en-US" sz="900" kern="0" spc="-150" dirty="0" smtClean="0">
                          <a:solidFill>
                            <a:srgbClr val="000000"/>
                          </a:solidFill>
                          <a:effectLst/>
                          <a:latin typeface="맑은 고딕"/>
                        </a:rPr>
                        <a:t>Bunkyo </a:t>
                      </a:r>
                      <a:r>
                        <a:rPr lang="en-US" sz="900" kern="0" spc="-150" dirty="0" err="1" smtClean="0">
                          <a:solidFill>
                            <a:srgbClr val="000000"/>
                          </a:solidFill>
                          <a:effectLst/>
                          <a:latin typeface="맑은 고딕"/>
                        </a:rPr>
                        <a:t>Gakuin</a:t>
                      </a:r>
                      <a:r>
                        <a:rPr lang="en-US" sz="900" kern="0" spc="-150" dirty="0" smtClean="0">
                          <a:solidFill>
                            <a:srgbClr val="000000"/>
                          </a:solidFill>
                          <a:effectLst/>
                          <a:latin typeface="맑은 고딕"/>
                        </a:rPr>
                        <a:t> </a:t>
                      </a:r>
                      <a:r>
                        <a:rPr lang="en-US" sz="900" kern="0" spc="0" dirty="0" err="1" smtClean="0">
                          <a:solidFill>
                            <a:srgbClr val="000000"/>
                          </a:solidFill>
                          <a:effectLst/>
                          <a:latin typeface="맑은 고딕"/>
                        </a:rPr>
                        <a:t>Univ</a:t>
                      </a:r>
                      <a:r>
                        <a:rPr lang="en-US" sz="900" kern="0" spc="-150" dirty="0">
                          <a:solidFill>
                            <a:srgbClr val="000000"/>
                          </a:solidFill>
                          <a:effectLst/>
                          <a:latin typeface="맑은 고딕"/>
                        </a:rPr>
                        <a:t>)</a:t>
                      </a:r>
                      <a:endParaRPr lang="en-US" sz="900" kern="0" spc="-15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30000"/>
                        </a:lnSpc>
                        <a:spcBef>
                          <a:spcPts val="0"/>
                        </a:spcBef>
                        <a:spcAft>
                          <a:spcPts val="0"/>
                        </a:spcAft>
                      </a:pPr>
                      <a:r>
                        <a:rPr lang="ko-KR" altLang="en-US" sz="1000" kern="0" spc="0" dirty="0" smtClean="0">
                          <a:solidFill>
                            <a:srgbClr val="000000"/>
                          </a:solidFill>
                          <a:effectLst/>
                          <a:ea typeface="맑은 고딕"/>
                        </a:rPr>
                        <a:t>박태경</a:t>
                      </a:r>
                      <a:r>
                        <a:rPr lang="en-US" altLang="ko-KR" sz="1000" kern="0" spc="0" dirty="0" smtClean="0">
                          <a:solidFill>
                            <a:srgbClr val="000000"/>
                          </a:solidFill>
                          <a:effectLst/>
                          <a:latin typeface="맑은 고딕"/>
                        </a:rPr>
                        <a:t>(</a:t>
                      </a:r>
                      <a:r>
                        <a:rPr lang="ko-KR" altLang="en-US" sz="1000" kern="0" spc="0" dirty="0" err="1" smtClean="0">
                          <a:solidFill>
                            <a:srgbClr val="000000"/>
                          </a:solidFill>
                          <a:effectLst/>
                          <a:ea typeface="맑은 고딕"/>
                        </a:rPr>
                        <a:t>영남대</a:t>
                      </a:r>
                      <a:r>
                        <a:rPr lang="en-US" altLang="ko-KR" sz="1000" kern="0" spc="0" dirty="0" smtClean="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en-US" sz="900" kern="0" spc="0" dirty="0">
                          <a:solidFill>
                            <a:srgbClr val="000000"/>
                          </a:solidFill>
                          <a:effectLst/>
                          <a:latin typeface="맑은 고딕"/>
                        </a:rPr>
                        <a:t>Moral values of Japanese college students</a:t>
                      </a:r>
                      <a:endParaRPr lang="en-US" sz="9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900" kern="0" spc="0" dirty="0" smtClean="0">
                          <a:solidFill>
                            <a:srgbClr val="000000"/>
                          </a:solidFill>
                          <a:effectLst/>
                          <a:ea typeface="맑은 고딕"/>
                        </a:rPr>
                        <a:t>문재호</a:t>
                      </a:r>
                      <a:endParaRPr lang="en-US" altLang="ko-KR" sz="900" kern="0" spc="0" dirty="0" smtClean="0">
                        <a:solidFill>
                          <a:srgbClr val="000000"/>
                        </a:solidFill>
                        <a:effectLst/>
                        <a:ea typeface="맑은 고딕"/>
                      </a:endParaRPr>
                    </a:p>
                    <a:p>
                      <a:pPr marL="0" marR="0" indent="0" algn="l" fontAlgn="ctr" latinLnBrk="0">
                        <a:lnSpc>
                          <a:spcPct val="100000"/>
                        </a:lnSpc>
                        <a:spcBef>
                          <a:spcPts val="0"/>
                        </a:spcBef>
                        <a:spcAft>
                          <a:spcPts val="0"/>
                        </a:spcAft>
                      </a:pPr>
                      <a:r>
                        <a:rPr lang="en-US" altLang="ko-KR" sz="900" kern="0" spc="0" dirty="0" smtClean="0">
                          <a:solidFill>
                            <a:srgbClr val="000000"/>
                          </a:solidFill>
                          <a:effectLst/>
                          <a:latin typeface="맑은 고딕"/>
                        </a:rPr>
                        <a:t>(</a:t>
                      </a:r>
                      <a:r>
                        <a:rPr lang="en-US" sz="900" kern="0" spc="0" dirty="0" err="1">
                          <a:solidFill>
                            <a:srgbClr val="000000"/>
                          </a:solidFill>
                          <a:effectLst/>
                          <a:latin typeface="맑은 고딕"/>
                        </a:rPr>
                        <a:t>Tokoha</a:t>
                      </a:r>
                      <a:r>
                        <a:rPr lang="en-US" sz="900" kern="0" spc="0" dirty="0">
                          <a:solidFill>
                            <a:srgbClr val="000000"/>
                          </a:solidFill>
                          <a:effectLst/>
                          <a:latin typeface="맑은 고딕"/>
                        </a:rPr>
                        <a:t> </a:t>
                      </a:r>
                      <a:r>
                        <a:rPr lang="en-US" sz="900" kern="0" spc="0" dirty="0" err="1">
                          <a:solidFill>
                            <a:srgbClr val="000000"/>
                          </a:solidFill>
                          <a:effectLst/>
                          <a:latin typeface="맑은 고딕"/>
                        </a:rPr>
                        <a:t>Univ</a:t>
                      </a:r>
                      <a:r>
                        <a:rPr lang="en-US" sz="900" kern="0" spc="0" dirty="0">
                          <a:solidFill>
                            <a:srgbClr val="000000"/>
                          </a:solidFill>
                          <a:effectLst/>
                          <a:latin typeface="맑은 고딕"/>
                        </a:rPr>
                        <a:t>)</a:t>
                      </a:r>
                      <a:endParaRPr lang="en-US" sz="9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ctr" fontAlgn="ctr" latinLnBrk="0">
                        <a:lnSpc>
                          <a:spcPct val="130000"/>
                        </a:lnSpc>
                        <a:spcBef>
                          <a:spcPts val="0"/>
                        </a:spcBef>
                        <a:spcAft>
                          <a:spcPts val="0"/>
                        </a:spcAft>
                      </a:pPr>
                      <a:r>
                        <a:rPr lang="ko-KR" altLang="en-US" sz="1000" kern="0" spc="0" dirty="0" smtClean="0">
                          <a:solidFill>
                            <a:srgbClr val="000000"/>
                          </a:solidFill>
                          <a:effectLst/>
                          <a:ea typeface="맑은 고딕"/>
                        </a:rPr>
                        <a:t>박동수</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6" name="표 5"/>
          <p:cNvGraphicFramePr>
            <a:graphicFrameLocks noGrp="1"/>
          </p:cNvGraphicFramePr>
          <p:nvPr>
            <p:extLst>
              <p:ext uri="{D42A27DB-BD31-4B8C-83A1-F6EECF244321}">
                <p14:modId xmlns:p14="http://schemas.microsoft.com/office/powerpoint/2010/main" val="3278983908"/>
              </p:ext>
            </p:extLst>
          </p:nvPr>
        </p:nvGraphicFramePr>
        <p:xfrm>
          <a:off x="278607" y="2764620"/>
          <a:ext cx="6300787" cy="1991112"/>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defTabSz="914400" rtl="0" eaLnBrk="1" fontAlgn="ctr" latinLnBrk="0" hangingPunct="1">
                        <a:lnSpc>
                          <a:spcPct val="130000"/>
                        </a:lnSpc>
                        <a:spcBef>
                          <a:spcPts val="0"/>
                        </a:spcBef>
                        <a:spcAft>
                          <a:spcPts val="0"/>
                        </a:spcAft>
                        <a:buClrTx/>
                        <a:buSzTx/>
                        <a:buFontTx/>
                        <a:buNone/>
                        <a:tabLst/>
                        <a:defRPr/>
                      </a:pPr>
                      <a:r>
                        <a:rPr lang="ko-KR" altLang="en-US" sz="1000" b="1" kern="0" spc="0" dirty="0" smtClean="0">
                          <a:solidFill>
                            <a:srgbClr val="000000"/>
                          </a:solidFill>
                          <a:effectLst/>
                          <a:ea typeface="+mn-ea"/>
                        </a:rPr>
                        <a:t>제 </a:t>
                      </a:r>
                      <a:r>
                        <a:rPr lang="en-US" altLang="ko-KR" sz="1000" b="1" kern="0" spc="0" dirty="0" smtClean="0">
                          <a:solidFill>
                            <a:srgbClr val="000000"/>
                          </a:solidFill>
                          <a:effectLst/>
                          <a:latin typeface="+mn-lt"/>
                        </a:rPr>
                        <a:t>2</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latin typeface="+mn-lt"/>
                        </a:rPr>
                        <a:t>: </a:t>
                      </a:r>
                      <a:r>
                        <a:rPr lang="ko-KR" altLang="en-US" sz="1000" b="1" kern="0" spc="0" dirty="0" smtClean="0">
                          <a:solidFill>
                            <a:srgbClr val="000000"/>
                          </a:solidFill>
                          <a:effectLst/>
                          <a:ea typeface="+mn-ea"/>
                        </a:rPr>
                        <a:t>경영교육 상경관 </a:t>
                      </a:r>
                      <a:r>
                        <a:rPr lang="en-US" altLang="ko-KR" sz="1000" b="1" kern="0" spc="0" dirty="0" smtClean="0">
                          <a:solidFill>
                            <a:srgbClr val="000000"/>
                          </a:solidFill>
                          <a:effectLst/>
                          <a:latin typeface="+mn-lt"/>
                        </a:rPr>
                        <a:t>251</a:t>
                      </a:r>
                      <a:r>
                        <a:rPr lang="ko-KR" altLang="en-US" sz="1000" b="1" kern="0" spc="0" dirty="0" smtClean="0">
                          <a:solidFill>
                            <a:srgbClr val="000000"/>
                          </a:solidFill>
                          <a:effectLst/>
                          <a:ea typeface="+mn-ea"/>
                        </a:rPr>
                        <a:t>호</a:t>
                      </a:r>
                      <a:endParaRPr lang="ko-KR" altLang="en-US" sz="1000" b="1" kern="0" spc="0" dirty="0" smtClean="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sz="1050" kern="0" spc="0" dirty="0" smtClean="0">
                          <a:solidFill>
                            <a:srgbClr val="000000"/>
                          </a:solidFill>
                          <a:effectLst/>
                          <a:latin typeface="맑은 고딕"/>
                        </a:rPr>
                        <a:t>15:50-17:30</a:t>
                      </a:r>
                      <a:endParaRPr lang="en-US" sz="11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180" dirty="0" err="1">
                          <a:solidFill>
                            <a:srgbClr val="000000"/>
                          </a:solidFill>
                          <a:effectLst/>
                          <a:ea typeface="맑은 고딕"/>
                        </a:rPr>
                        <a:t>권순백</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180" dirty="0">
                          <a:solidFill>
                            <a:srgbClr val="000000"/>
                          </a:solidFill>
                          <a:effectLst/>
                          <a:latin typeface="맑은 고딕"/>
                        </a:rPr>
                        <a:t>(</a:t>
                      </a:r>
                      <a:r>
                        <a:rPr lang="ko-KR" altLang="en-US" sz="1050" kern="0" spc="-180" dirty="0" err="1">
                          <a:solidFill>
                            <a:srgbClr val="000000"/>
                          </a:solidFill>
                          <a:effectLst/>
                          <a:ea typeface="맑은 고딕"/>
                        </a:rPr>
                        <a:t>대구가톨릭대</a:t>
                      </a:r>
                      <a:r>
                        <a:rPr lang="en-US" altLang="ko-KR" sz="1050" kern="0" spc="-180" dirty="0">
                          <a:solidFill>
                            <a:srgbClr val="000000"/>
                          </a:solidFill>
                          <a:effectLst/>
                          <a:latin typeface="맑은 고딕"/>
                        </a:rPr>
                        <a:t>)</a:t>
                      </a:r>
                      <a:endParaRPr lang="ko-KR" altLang="en-US" sz="105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대학재정지원사업 관리 실태 및 위험요인 연구</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이도희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충남대</a:t>
                      </a:r>
                      <a:r>
                        <a:rPr lang="en-US" altLang="ko-KR" sz="1000" kern="0" spc="0" dirty="0" smtClean="0">
                          <a:solidFill>
                            <a:srgbClr val="000000"/>
                          </a:solidFill>
                          <a:effectLst/>
                          <a:latin typeface="맑은 고딕"/>
                        </a:rPr>
                        <a:t>)</a:t>
                      </a: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왕현선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충남대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김형국</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창원대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이명건</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산업교육 강사의 </a:t>
                      </a:r>
                      <a:r>
                        <a:rPr lang="ko-KR" altLang="en-US" sz="1000" kern="0" spc="0" dirty="0" err="1">
                          <a:solidFill>
                            <a:srgbClr val="000000"/>
                          </a:solidFill>
                          <a:effectLst/>
                          <a:ea typeface="맑은 고딕"/>
                        </a:rPr>
                        <a:t>진정성리더십과</a:t>
                      </a:r>
                      <a:r>
                        <a:rPr lang="ko-KR" altLang="en-US" sz="1000" kern="0" spc="0" dirty="0">
                          <a:solidFill>
                            <a:srgbClr val="000000"/>
                          </a:solidFill>
                          <a:effectLst/>
                          <a:ea typeface="맑은 고딕"/>
                        </a:rPr>
                        <a:t> 변화행동의 관계에서 자아개념의 매개효과 연구</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김영규</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인강사</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윤천성</a:t>
                      </a:r>
                      <a:r>
                        <a:rPr lang="en-US" altLang="ko-KR" sz="1000" kern="0" spc="-300" dirty="0" smtClean="0">
                          <a:solidFill>
                            <a:srgbClr val="000000"/>
                          </a:solidFill>
                          <a:effectLst/>
                          <a:latin typeface="맑은 고딕"/>
                        </a:rPr>
                        <a:t>(</a:t>
                      </a:r>
                      <a:r>
                        <a:rPr lang="ko-KR" altLang="en-US" sz="1000" kern="0" spc="-300" dirty="0" err="1" smtClean="0">
                          <a:solidFill>
                            <a:srgbClr val="000000"/>
                          </a:solidFill>
                          <a:effectLst/>
                          <a:ea typeface="맑은 고딕"/>
                        </a:rPr>
                        <a:t>서울벤처대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50" kern="0" spc="0" dirty="0" smtClean="0">
                          <a:solidFill>
                            <a:srgbClr val="000000"/>
                          </a:solidFill>
                          <a:effectLst/>
                          <a:ea typeface="맑은 고딕"/>
                        </a:rPr>
                        <a:t>최석봉</a:t>
                      </a:r>
                      <a:r>
                        <a:rPr lang="en-US" altLang="ko-KR" sz="1050" kern="0" spc="0" dirty="0" smtClean="0">
                          <a:solidFill>
                            <a:srgbClr val="000000"/>
                          </a:solidFill>
                          <a:effectLst/>
                          <a:latin typeface="맑은 고딕"/>
                        </a:rPr>
                        <a:t>(</a:t>
                      </a:r>
                      <a:r>
                        <a:rPr lang="ko-KR" altLang="en-US" sz="1050" kern="0" spc="0" dirty="0">
                          <a:solidFill>
                            <a:srgbClr val="000000"/>
                          </a:solidFill>
                          <a:effectLst/>
                          <a:ea typeface="맑은 고딕"/>
                        </a:rPr>
                        <a:t>울산대</a:t>
                      </a:r>
                      <a:r>
                        <a:rPr lang="en-US" altLang="ko-KR" sz="105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50" kern="0" spc="0" dirty="0" smtClean="0">
                          <a:solidFill>
                            <a:srgbClr val="000000"/>
                          </a:solidFill>
                          <a:effectLst/>
                          <a:ea typeface="맑은 고딕"/>
                        </a:rPr>
                        <a:t>안성익</a:t>
                      </a:r>
                      <a:r>
                        <a:rPr lang="en-US" altLang="ko-KR" sz="1050" kern="0" spc="0" dirty="0" smtClean="0">
                          <a:solidFill>
                            <a:srgbClr val="000000"/>
                          </a:solidFill>
                          <a:effectLst/>
                          <a:latin typeface="맑은 고딕"/>
                        </a:rPr>
                        <a:t>(</a:t>
                      </a:r>
                      <a:r>
                        <a:rPr lang="ko-KR" altLang="en-US" sz="1050" kern="0" spc="0" dirty="0" err="1">
                          <a:solidFill>
                            <a:srgbClr val="000000"/>
                          </a:solidFill>
                          <a:effectLst/>
                          <a:ea typeface="맑은 고딕"/>
                        </a:rPr>
                        <a:t>영남대</a:t>
                      </a:r>
                      <a:r>
                        <a:rPr lang="en-US" altLang="ko-KR" sz="105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간호대학생의 </a:t>
                      </a:r>
                      <a:r>
                        <a:rPr lang="ko-KR" altLang="en-US" sz="1000" kern="0" spc="0" dirty="0" err="1">
                          <a:solidFill>
                            <a:srgbClr val="000000"/>
                          </a:solidFill>
                          <a:effectLst/>
                          <a:ea typeface="맑은 고딕"/>
                        </a:rPr>
                        <a:t>셀프리더십과</a:t>
                      </a:r>
                      <a:r>
                        <a:rPr lang="ko-KR" altLang="en-US" sz="1000" kern="0" spc="0" dirty="0">
                          <a:solidFill>
                            <a:srgbClr val="000000"/>
                          </a:solidFill>
                          <a:effectLst/>
                          <a:ea typeface="맑은 고딕"/>
                        </a:rPr>
                        <a:t> 진로준비행동의 관계에서 진로의사결정유형의 조절효과 연구</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황완희</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서울벤처대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윤천성</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서울벤처대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김승호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경운대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오선희</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7" name="표 6"/>
          <p:cNvGraphicFramePr>
            <a:graphicFrameLocks noGrp="1"/>
          </p:cNvGraphicFramePr>
          <p:nvPr>
            <p:extLst>
              <p:ext uri="{D42A27DB-BD31-4B8C-83A1-F6EECF244321}">
                <p14:modId xmlns:p14="http://schemas.microsoft.com/office/powerpoint/2010/main" val="2836916265"/>
              </p:ext>
            </p:extLst>
          </p:nvPr>
        </p:nvGraphicFramePr>
        <p:xfrm>
          <a:off x="278607" y="4958003"/>
          <a:ext cx="6300787" cy="1991112"/>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latin typeface="+mn-lt"/>
                        </a:rPr>
                        <a:t>제 </a:t>
                      </a:r>
                      <a:r>
                        <a:rPr lang="en-US" altLang="ko-KR" sz="1000" b="1" kern="0" spc="0" dirty="0" smtClean="0">
                          <a:solidFill>
                            <a:srgbClr val="000000"/>
                          </a:solidFill>
                          <a:effectLst/>
                          <a:latin typeface="+mn-lt"/>
                        </a:rPr>
                        <a:t>3</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latin typeface="+mn-lt"/>
                        </a:rPr>
                        <a:t>: </a:t>
                      </a:r>
                      <a:r>
                        <a:rPr lang="ko-KR" altLang="en-US" sz="1000" b="1" kern="0" spc="0" dirty="0" smtClean="0">
                          <a:solidFill>
                            <a:srgbClr val="000000"/>
                          </a:solidFill>
                          <a:effectLst/>
                          <a:ea typeface="+mn-ea"/>
                        </a:rPr>
                        <a:t>경영전략과 창업벤처 상경관 </a:t>
                      </a:r>
                      <a:r>
                        <a:rPr lang="en-US" altLang="ko-KR" sz="1000" b="1" kern="0" spc="0" dirty="0" smtClean="0">
                          <a:solidFill>
                            <a:srgbClr val="000000"/>
                          </a:solidFill>
                          <a:effectLst/>
                          <a:latin typeface="+mn-lt"/>
                        </a:rPr>
                        <a:t>152</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14:10-15:40</a:t>
                      </a:r>
                      <a:endParaRPr lang="en-US" sz="105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박재환</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중앙대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대학생의 </a:t>
                      </a:r>
                      <a:r>
                        <a:rPr lang="ko-KR" altLang="en-US" sz="1000" kern="0" spc="0" dirty="0" err="1">
                          <a:solidFill>
                            <a:srgbClr val="000000"/>
                          </a:solidFill>
                          <a:effectLst/>
                          <a:ea typeface="맑은 고딕"/>
                        </a:rPr>
                        <a:t>자기관이</a:t>
                      </a:r>
                      <a:r>
                        <a:rPr lang="ko-KR" altLang="en-US" sz="1000" kern="0" spc="0" dirty="0">
                          <a:solidFill>
                            <a:srgbClr val="000000"/>
                          </a:solidFill>
                          <a:effectLst/>
                          <a:ea typeface="맑은 고딕"/>
                        </a:rPr>
                        <a:t> 창업의도에 미치는 영향</a:t>
                      </a:r>
                      <a:r>
                        <a:rPr lang="en-US" altLang="ko-KR" sz="1000" kern="0" spc="0" dirty="0">
                          <a:solidFill>
                            <a:srgbClr val="000000"/>
                          </a:solidFill>
                          <a:effectLst/>
                          <a:latin typeface="맑은 고딕"/>
                        </a:rPr>
                        <a:t>: </a:t>
                      </a:r>
                      <a:r>
                        <a:rPr lang="ko-KR" altLang="en-US" sz="1000" kern="0" spc="0" dirty="0">
                          <a:solidFill>
                            <a:srgbClr val="000000"/>
                          </a:solidFill>
                          <a:effectLst/>
                          <a:ea typeface="맑은 고딕"/>
                        </a:rPr>
                        <a:t>한국과 중국 대학생 비교를 중심으로</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이일한</a:t>
                      </a:r>
                      <a:r>
                        <a:rPr lang="en-US" altLang="ko-KR" sz="1000" kern="0" spc="0" dirty="0" smtClean="0">
                          <a:solidFill>
                            <a:srgbClr val="000000"/>
                          </a:solidFill>
                          <a:effectLst/>
                          <a:ea typeface="맑은 고딕"/>
                        </a:rPr>
                        <a:t>(</a:t>
                      </a:r>
                      <a:r>
                        <a:rPr lang="ko-KR" altLang="en-US" sz="1000" kern="0" spc="0" dirty="0" smtClean="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박재환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여경철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smtClean="0">
                          <a:solidFill>
                            <a:srgbClr val="000000"/>
                          </a:solidFill>
                          <a:effectLst/>
                          <a:latin typeface="맑은 고딕"/>
                        </a:rPr>
                        <a:t>)</a:t>
                      </a: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조인석</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예원예술대</a:t>
                      </a:r>
                      <a:r>
                        <a:rPr lang="en-US" altLang="ko-KR" sz="1000" kern="0" spc="-300" dirty="0">
                          <a:solidFill>
                            <a:srgbClr val="000000"/>
                          </a:solidFill>
                          <a:effectLst/>
                          <a:latin typeface="맑은 고딕"/>
                        </a:rPr>
                        <a:t>)</a:t>
                      </a:r>
                      <a:endParaRPr lang="ko-KR" altLang="en-US" sz="1000" kern="0" spc="-300" dirty="0">
                        <a:solidFill>
                          <a:srgbClr val="FF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en-US" altLang="ko-KR" sz="1000" kern="0" spc="0" dirty="0">
                          <a:solidFill>
                            <a:srgbClr val="000000"/>
                          </a:solidFill>
                          <a:effectLst/>
                          <a:latin typeface="맑은 고딕"/>
                        </a:rPr>
                        <a:t>G</a:t>
                      </a:r>
                      <a:r>
                        <a:rPr lang="ko-KR" altLang="en-US" sz="1000" kern="0" spc="0" dirty="0" err="1">
                          <a:solidFill>
                            <a:srgbClr val="000000"/>
                          </a:solidFill>
                          <a:effectLst/>
                          <a:ea typeface="맑은 고딕"/>
                        </a:rPr>
                        <a:t>밸리의</a:t>
                      </a:r>
                      <a:r>
                        <a:rPr lang="ko-KR" altLang="en-US" sz="1000" kern="0" spc="0" dirty="0">
                          <a:solidFill>
                            <a:srgbClr val="000000"/>
                          </a:solidFill>
                          <a:effectLst/>
                          <a:ea typeface="맑은 고딕"/>
                        </a:rPr>
                        <a:t> 창업생태계에 대한 </a:t>
                      </a:r>
                      <a:r>
                        <a:rPr lang="ko-KR" altLang="en-US" sz="1000" kern="0" spc="0" dirty="0" err="1" smtClean="0">
                          <a:solidFill>
                            <a:srgbClr val="000000"/>
                          </a:solidFill>
                          <a:effectLst/>
                          <a:ea typeface="맑은 고딕"/>
                        </a:rPr>
                        <a:t>회연결망분석</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박재환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여경철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전혜진</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이일한</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김종욱</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서강대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a:solidFill>
                            <a:srgbClr val="000000"/>
                          </a:solidFill>
                          <a:effectLst/>
                          <a:ea typeface="맑은 고딕"/>
                        </a:rPr>
                        <a:t>창업자의 특성 및 창업가정신 그리고 정부의 창업지원정책이 기업경영성과에 미치는 영향에 관한 연구</a:t>
                      </a:r>
                      <a:endParaRPr lang="ko-KR" altLang="en-US" sz="1000" kern="0" spc="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이승현</a:t>
                      </a:r>
                      <a:r>
                        <a:rPr lang="en-US" altLang="ko-KR" sz="1000" kern="0" spc="-350" baseline="0" dirty="0" smtClean="0">
                          <a:solidFill>
                            <a:srgbClr val="000000"/>
                          </a:solidFill>
                          <a:effectLst/>
                          <a:latin typeface="맑은 고딕"/>
                        </a:rPr>
                        <a:t>(</a:t>
                      </a:r>
                      <a:r>
                        <a:rPr lang="ko-KR" altLang="en-US" sz="1000" kern="0" spc="-350" baseline="0" dirty="0" err="1">
                          <a:solidFill>
                            <a:srgbClr val="000000"/>
                          </a:solidFill>
                          <a:effectLst/>
                          <a:ea typeface="맑은 고딕"/>
                        </a:rPr>
                        <a:t>오퍼스이앤씨</a:t>
                      </a:r>
                      <a:r>
                        <a:rPr lang="en-US" altLang="ko-KR" sz="1000" kern="0" spc="-350" baseline="0" dirty="0">
                          <a:solidFill>
                            <a:srgbClr val="000000"/>
                          </a:solidFill>
                          <a:effectLst/>
                          <a:latin typeface="맑은 고딕"/>
                        </a:rPr>
                        <a:t>)</a:t>
                      </a:r>
                      <a:endParaRPr lang="ko-KR" altLang="en-US" sz="1000" kern="0" spc="-350" baseline="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박재환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김대엽</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신구대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전혜진</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8" name="표 7"/>
          <p:cNvGraphicFramePr>
            <a:graphicFrameLocks noGrp="1"/>
          </p:cNvGraphicFramePr>
          <p:nvPr>
            <p:extLst>
              <p:ext uri="{D42A27DB-BD31-4B8C-83A1-F6EECF244321}">
                <p14:modId xmlns:p14="http://schemas.microsoft.com/office/powerpoint/2010/main" val="1838541129"/>
              </p:ext>
            </p:extLst>
          </p:nvPr>
        </p:nvGraphicFramePr>
        <p:xfrm>
          <a:off x="278607" y="7151386"/>
          <a:ext cx="6300787" cy="2050086"/>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4</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경영전략과 창업벤처 상경관 </a:t>
                      </a:r>
                      <a:r>
                        <a:rPr lang="en-US" altLang="ko-KR" sz="1000" b="1" kern="0" spc="0" dirty="0" smtClean="0">
                          <a:solidFill>
                            <a:srgbClr val="000000"/>
                          </a:solidFill>
                          <a:effectLst/>
                          <a:ea typeface="+mn-ea"/>
                        </a:rPr>
                        <a:t>152</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15:50-17:30</a:t>
                      </a:r>
                      <a:endParaRPr lang="en-US" sz="11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권순용</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err="1">
                          <a:solidFill>
                            <a:srgbClr val="000000"/>
                          </a:solidFill>
                          <a:effectLst/>
                          <a:ea typeface="맑은 고딕"/>
                        </a:rPr>
                        <a:t>영남대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기업의 지식추구활동과 기업성과 간 관계에 대한 </a:t>
                      </a:r>
                      <a:r>
                        <a:rPr lang="ko-KR" altLang="en-US" sz="1000" kern="0" spc="0" dirty="0" err="1">
                          <a:solidFill>
                            <a:srgbClr val="000000"/>
                          </a:solidFill>
                          <a:effectLst/>
                          <a:ea typeface="맑은 고딕"/>
                        </a:rPr>
                        <a:t>기업업력의</a:t>
                      </a:r>
                      <a:r>
                        <a:rPr lang="ko-KR" altLang="en-US" sz="1000" kern="0" spc="0" dirty="0">
                          <a:solidFill>
                            <a:srgbClr val="000000"/>
                          </a:solidFill>
                          <a:effectLst/>
                          <a:ea typeface="맑은 고딕"/>
                        </a:rPr>
                        <a:t> 조절효과 연구 </a:t>
                      </a:r>
                      <a:r>
                        <a:rPr lang="en-US" altLang="ko-KR" sz="1000" kern="0" spc="0" dirty="0">
                          <a:solidFill>
                            <a:srgbClr val="000000"/>
                          </a:solidFill>
                          <a:effectLst/>
                          <a:latin typeface="맑은 고딕"/>
                        </a:rPr>
                        <a:t>- </a:t>
                      </a:r>
                      <a:r>
                        <a:rPr lang="ko-KR" altLang="en-US" sz="1000" kern="0" spc="0" dirty="0">
                          <a:solidFill>
                            <a:srgbClr val="000000"/>
                          </a:solidFill>
                          <a:effectLst/>
                          <a:ea typeface="맑은 고딕"/>
                        </a:rPr>
                        <a:t>유럽 기업 사례를 중심으로 </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양오석</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강원대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양지원</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부경대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최강득</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군산대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김영천</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한양대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창업교육에서 경영시뮬레이션게임의 교육효과에 관한 연구</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김상수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한양대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김영천</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한양대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이지형</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한양대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허용석</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이일한</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중앙대</a:t>
                      </a:r>
                      <a:r>
                        <a:rPr lang="en-US" altLang="ko-KR" sz="1000" kern="0" spc="0" dirty="0" smtClean="0">
                          <a:solidFill>
                            <a:srgbClr val="000000"/>
                          </a:solidFill>
                          <a:effectLst/>
                          <a:latin typeface="맑은 고딕"/>
                        </a:rPr>
                        <a:t>)</a:t>
                      </a: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창업보육센터 매니저의 고용안정성이 창업보육 성과에 미치는 영향</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최강득</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군산대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김영문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군산대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이연희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배한수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091" marR="75091" marT="37546" marB="37546"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슬라이드 번호 개체 틀 10"/>
          <p:cNvSpPr>
            <a:spLocks noGrp="1"/>
          </p:cNvSpPr>
          <p:nvPr>
            <p:ph type="sldNum" sz="quarter" idx="12"/>
          </p:nvPr>
        </p:nvSpPr>
        <p:spPr/>
        <p:txBody>
          <a:bodyPr/>
          <a:lstStyle/>
          <a:p>
            <a:fld id="{84A5A0CE-9E8F-4518-A53B-FECD1FF9E382}" type="slidenum">
              <a:rPr lang="ko-KR" altLang="en-US" smtClean="0"/>
              <a:t>7</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p:cNvGraphicFramePr>
            <a:graphicFrameLocks noGrp="1"/>
          </p:cNvGraphicFramePr>
          <p:nvPr>
            <p:extLst>
              <p:ext uri="{D42A27DB-BD31-4B8C-83A1-F6EECF244321}">
                <p14:modId xmlns:p14="http://schemas.microsoft.com/office/powerpoint/2010/main" val="2661425737"/>
              </p:ext>
            </p:extLst>
          </p:nvPr>
        </p:nvGraphicFramePr>
        <p:xfrm>
          <a:off x="278607" y="1208584"/>
          <a:ext cx="6300787" cy="1670300"/>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defTabSz="914400" rtl="0" eaLnBrk="1" fontAlgn="ctr" latinLnBrk="0" hangingPunct="1">
                        <a:lnSpc>
                          <a:spcPct val="130000"/>
                        </a:lnSpc>
                        <a:spcBef>
                          <a:spcPts val="0"/>
                        </a:spcBef>
                        <a:spcAft>
                          <a:spcPts val="0"/>
                        </a:spcAft>
                        <a:buClrTx/>
                        <a:buSzTx/>
                        <a:buFontTx/>
                        <a:buNone/>
                        <a:tabLst/>
                        <a:defRPr/>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5</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인사조직 </a:t>
                      </a:r>
                      <a:r>
                        <a:rPr lang="en-US" altLang="ko-KR" sz="1000" b="1" kern="0" spc="0" dirty="0" smtClean="0">
                          <a:solidFill>
                            <a:srgbClr val="000000"/>
                          </a:solidFill>
                          <a:effectLst/>
                          <a:ea typeface="+mn-ea"/>
                        </a:rPr>
                        <a:t>(1)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252</a:t>
                      </a:r>
                      <a:r>
                        <a:rPr lang="ko-KR" altLang="en-US" sz="1000" b="1" kern="0" spc="0" dirty="0" smtClean="0">
                          <a:solidFill>
                            <a:srgbClr val="000000"/>
                          </a:solidFill>
                          <a:effectLst/>
                          <a:ea typeface="+mn-ea"/>
                        </a:rPr>
                        <a:t>호</a:t>
                      </a:r>
                      <a:endParaRPr lang="ko-KR" altLang="en-US" sz="1000" b="1" kern="0" spc="0" dirty="0" smtClean="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2">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14:10-15:40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2">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이종호</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공주대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en-US" altLang="ko-KR" sz="1000" kern="0" spc="0" dirty="0" smtClean="0">
                          <a:solidFill>
                            <a:srgbClr val="000000"/>
                          </a:solidFill>
                          <a:effectLst/>
                          <a:ea typeface="+mn-ea"/>
                        </a:rPr>
                        <a:t>A Study on the Impact of Emotional Intelligence on Job satisfaction, Organizational Commitment, and Turnover Intention</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민양기</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인천대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정상철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인천대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안성익</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이찬규</a:t>
                      </a:r>
                      <a:r>
                        <a:rPr lang="en-US" altLang="ko-KR" sz="1000" kern="0" spc="-150" dirty="0" smtClean="0">
                          <a:solidFill>
                            <a:srgbClr val="000000"/>
                          </a:solidFill>
                          <a:effectLst/>
                          <a:latin typeface="맑은 고딕"/>
                        </a:rPr>
                        <a:t>(</a:t>
                      </a:r>
                      <a:r>
                        <a:rPr lang="ko-KR" altLang="en-US" sz="1000" kern="0" spc="-150" dirty="0">
                          <a:solidFill>
                            <a:srgbClr val="000000"/>
                          </a:solidFill>
                          <a:effectLst/>
                          <a:ea typeface="맑은 고딕"/>
                        </a:rPr>
                        <a:t>숙명여대</a:t>
                      </a:r>
                      <a:r>
                        <a:rPr lang="en-US" altLang="ko-KR" sz="1000" kern="0" spc="-150" dirty="0">
                          <a:solidFill>
                            <a:srgbClr val="000000"/>
                          </a:solidFill>
                          <a:effectLst/>
                          <a:latin typeface="맑은 고딕"/>
                        </a:rPr>
                        <a:t>)</a:t>
                      </a:r>
                      <a:endParaRPr lang="ko-KR" altLang="en-US" sz="1000" kern="0" spc="-15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부가가치 공정분배를 통한 경제정의 확립방안</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권순백</a:t>
                      </a:r>
                      <a:r>
                        <a:rPr lang="en-US" altLang="ko-KR" sz="1000" kern="0" spc="-350" baseline="0" dirty="0" smtClean="0">
                          <a:solidFill>
                            <a:srgbClr val="000000"/>
                          </a:solidFill>
                          <a:effectLst/>
                          <a:latin typeface="맑은 고딕"/>
                        </a:rPr>
                        <a:t>(</a:t>
                      </a:r>
                      <a:r>
                        <a:rPr lang="ko-KR" altLang="en-US" sz="1000" kern="0" spc="-350" baseline="0" dirty="0" err="1">
                          <a:solidFill>
                            <a:srgbClr val="000000"/>
                          </a:solidFill>
                          <a:effectLst/>
                          <a:ea typeface="맑은 고딕"/>
                        </a:rPr>
                        <a:t>대구가톨릭대</a:t>
                      </a:r>
                      <a:r>
                        <a:rPr lang="en-US" altLang="ko-KR" sz="1000" kern="0" spc="-350" baseline="0" dirty="0">
                          <a:solidFill>
                            <a:srgbClr val="000000"/>
                          </a:solidFill>
                          <a:effectLst/>
                          <a:latin typeface="맑은 고딕"/>
                        </a:rPr>
                        <a:t>)</a:t>
                      </a:r>
                      <a:endParaRPr lang="ko-KR" altLang="en-US" sz="1000" kern="0" spc="-350" baseline="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이종호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공주대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문상혁</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pSp>
        <p:nvGrpSpPr>
          <p:cNvPr id="3" name="그룹 2"/>
          <p:cNvGrpSpPr/>
          <p:nvPr/>
        </p:nvGrpSpPr>
        <p:grpSpPr>
          <a:xfrm>
            <a:off x="-2023" y="38457"/>
            <a:ext cx="5471473" cy="566173"/>
            <a:chOff x="10470" y="4408545"/>
            <a:chExt cx="5358595" cy="522622"/>
          </a:xfrm>
        </p:grpSpPr>
        <p:sp>
          <p:nvSpPr>
            <p:cNvPr id="4" name="직사각형 3"/>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p:cNvSpPr/>
            <p:nvPr/>
          </p:nvSpPr>
          <p:spPr>
            <a:xfrm>
              <a:off x="10470" y="4408545"/>
              <a:ext cx="5358595" cy="426153"/>
            </a:xfrm>
            <a:prstGeom prst="rect">
              <a:avLst/>
            </a:prstGeom>
            <a:noFill/>
          </p:spPr>
          <p:txBody>
            <a:bodyPr wrap="square">
              <a:spAutoFit/>
            </a:bodyPr>
            <a:lstStyle/>
            <a:p>
              <a:r>
                <a:rPr lang="ko-KR" altLang="en-US" sz="2400" b="1" dirty="0" err="1" smtClean="0">
                  <a:solidFill>
                    <a:srgbClr val="002060"/>
                  </a:solidFill>
                </a:rPr>
                <a:t>전공분과별</a:t>
              </a:r>
              <a:r>
                <a:rPr lang="ko-KR" altLang="en-US" sz="2400" b="1" dirty="0" smtClean="0">
                  <a:solidFill>
                    <a:srgbClr val="002060"/>
                  </a:solidFill>
                </a:rPr>
                <a:t> 프로그램 안내</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6" name="표 5"/>
          <p:cNvGraphicFramePr>
            <a:graphicFrameLocks noGrp="1"/>
          </p:cNvGraphicFramePr>
          <p:nvPr>
            <p:extLst>
              <p:ext uri="{D42A27DB-BD31-4B8C-83A1-F6EECF244321}">
                <p14:modId xmlns:p14="http://schemas.microsoft.com/office/powerpoint/2010/main" val="2192165094"/>
              </p:ext>
            </p:extLst>
          </p:nvPr>
        </p:nvGraphicFramePr>
        <p:xfrm>
          <a:off x="278607" y="3088515"/>
          <a:ext cx="6300787" cy="1804366"/>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6</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인사조직 </a:t>
                      </a:r>
                      <a:r>
                        <a:rPr lang="en-US" altLang="ko-KR" sz="1000" b="1" kern="0" spc="0" dirty="0" smtClean="0">
                          <a:solidFill>
                            <a:srgbClr val="000000"/>
                          </a:solidFill>
                          <a:effectLst/>
                          <a:ea typeface="+mn-ea"/>
                        </a:rPr>
                        <a:t>(2)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252</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15:50-17:30</a:t>
                      </a:r>
                      <a:endParaRPr lang="en-US" sz="11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정상철</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인천대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기술협력에서의 관계행동의 영향에 관한 실증분석 </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강석민</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박태경</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김효선</a:t>
                      </a:r>
                      <a:r>
                        <a:rPr lang="en-US" altLang="ko-KR" sz="1000" kern="0" spc="0" dirty="0" smtClean="0">
                          <a:solidFill>
                            <a:srgbClr val="000000"/>
                          </a:solidFill>
                          <a:effectLst/>
                          <a:latin typeface="맑은 고딕"/>
                        </a:rPr>
                        <a:t>(</a:t>
                      </a:r>
                      <a:r>
                        <a:rPr lang="ko-KR" altLang="en-US" sz="1000" kern="0" spc="0" dirty="0" smtClean="0">
                          <a:solidFill>
                            <a:srgbClr val="000000"/>
                          </a:solidFill>
                          <a:effectLst/>
                          <a:ea typeface="맑은 고딕"/>
                        </a:rPr>
                        <a:t>대구대</a:t>
                      </a:r>
                      <a:r>
                        <a:rPr lang="en-US" altLang="ko-KR" sz="1000" kern="0" spc="0" dirty="0" smtClean="0">
                          <a:solidFill>
                            <a:srgbClr val="000000"/>
                          </a:solidFill>
                          <a:effectLst/>
                          <a:ea typeface="맑은 고딕"/>
                        </a:rPr>
                        <a:t>)</a:t>
                      </a: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물류조직요인이 경영성과에 미치는 영향에 관한 연구</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김효선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대구대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강석민</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김충현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구성원의 창의적 활동 결정요인과 조직풍토 간 실증적 관계에 관한 연구</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이재훈</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smtClean="0">
                          <a:solidFill>
                            <a:srgbClr val="000000"/>
                          </a:solidFill>
                          <a:effectLst/>
                          <a:latin typeface="맑은 고딕"/>
                        </a:rPr>
                        <a:t>)</a:t>
                      </a: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윤정현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정상철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인천대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김대수</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7" name="표 6"/>
          <p:cNvGraphicFramePr>
            <a:graphicFrameLocks noGrp="1"/>
          </p:cNvGraphicFramePr>
          <p:nvPr>
            <p:extLst>
              <p:ext uri="{D42A27DB-BD31-4B8C-83A1-F6EECF244321}">
                <p14:modId xmlns:p14="http://schemas.microsoft.com/office/powerpoint/2010/main" val="560957017"/>
              </p:ext>
            </p:extLst>
          </p:nvPr>
        </p:nvGraphicFramePr>
        <p:xfrm>
          <a:off x="278607" y="5102512"/>
          <a:ext cx="6300787" cy="2050298"/>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7</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회계학 </a:t>
                      </a:r>
                      <a:r>
                        <a:rPr lang="en-US" altLang="ko-KR" sz="1000" b="1" kern="0" spc="0" dirty="0" smtClean="0">
                          <a:solidFill>
                            <a:srgbClr val="000000"/>
                          </a:solidFill>
                          <a:effectLst/>
                          <a:ea typeface="+mn-ea"/>
                        </a:rPr>
                        <a:t>(1)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255</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14:10-15:40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이우창</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군산대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리스선택은 어떻게 이루어 지는가</a:t>
                      </a:r>
                      <a:r>
                        <a:rPr lang="en-US" altLang="ko-KR" sz="1000" kern="0" spc="0" dirty="0">
                          <a:solidFill>
                            <a:schemeClr val="tx1"/>
                          </a:solidFill>
                          <a:effectLst/>
                          <a:latin typeface="맑은 고딕"/>
                        </a:rPr>
                        <a:t>?</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손혁</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이중희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홍영은</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안동대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정기위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en-US" altLang="ko-KR" sz="1000" kern="0" spc="0" dirty="0">
                          <a:solidFill>
                            <a:schemeClr val="tx1"/>
                          </a:solidFill>
                          <a:effectLst/>
                          <a:latin typeface="맑은 고딕"/>
                        </a:rPr>
                        <a:t>TDABC</a:t>
                      </a:r>
                      <a:r>
                        <a:rPr lang="ko-KR" altLang="en-US" sz="1000" kern="0" spc="0" dirty="0">
                          <a:solidFill>
                            <a:schemeClr val="tx1"/>
                          </a:solidFill>
                          <a:effectLst/>
                          <a:ea typeface="맑은 고딕"/>
                        </a:rPr>
                        <a:t>도입 효과에 관한 연구</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정용준</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류시몬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강호영</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이원기</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경남과기대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박기석</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안동대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구정호</a:t>
                      </a:r>
                      <a:r>
                        <a:rPr lang="en-US" altLang="ko-KR" sz="1000" kern="0" spc="-150" dirty="0" smtClean="0">
                          <a:solidFill>
                            <a:srgbClr val="000000"/>
                          </a:solidFill>
                          <a:effectLst/>
                          <a:latin typeface="맑은 고딕"/>
                        </a:rPr>
                        <a:t>(</a:t>
                      </a:r>
                      <a:r>
                        <a:rPr lang="ko-KR" altLang="en-US" sz="1000" kern="0" spc="-150" dirty="0">
                          <a:solidFill>
                            <a:srgbClr val="000000"/>
                          </a:solidFill>
                          <a:effectLst/>
                          <a:ea typeface="맑은 고딕"/>
                        </a:rPr>
                        <a:t>금오공대</a:t>
                      </a:r>
                      <a:r>
                        <a:rPr lang="en-US" altLang="ko-KR" sz="1000" kern="0" spc="-150" dirty="0">
                          <a:solidFill>
                            <a:srgbClr val="000000"/>
                          </a:solidFill>
                          <a:effectLst/>
                          <a:latin typeface="맑은 고딕"/>
                        </a:rPr>
                        <a:t>)</a:t>
                      </a:r>
                      <a:endParaRPr lang="ko-KR" altLang="en-US" sz="1000" kern="0" spc="-15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환경경영시스템 도입의 원인</a:t>
                      </a:r>
                      <a:r>
                        <a:rPr lang="en-US" altLang="ko-KR" sz="1000" kern="0" spc="0" dirty="0">
                          <a:solidFill>
                            <a:schemeClr val="tx1"/>
                          </a:solidFill>
                          <a:effectLst/>
                          <a:latin typeface="맑은 고딕"/>
                        </a:rPr>
                        <a:t>(</a:t>
                      </a:r>
                      <a:r>
                        <a:rPr lang="ko-KR" altLang="en-US" sz="1000" kern="0" spc="0" dirty="0">
                          <a:solidFill>
                            <a:schemeClr val="tx1"/>
                          </a:solidFill>
                          <a:effectLst/>
                          <a:ea typeface="맑은 고딕"/>
                        </a:rPr>
                        <a:t>외부</a:t>
                      </a:r>
                      <a:r>
                        <a:rPr lang="en-US" altLang="ko-KR" sz="1000" kern="0" spc="0" dirty="0">
                          <a:solidFill>
                            <a:schemeClr val="tx1"/>
                          </a:solidFill>
                          <a:effectLst/>
                          <a:latin typeface="맑은 고딕"/>
                        </a:rPr>
                        <a:t>) </a:t>
                      </a:r>
                      <a:r>
                        <a:rPr lang="ko-KR" altLang="en-US" sz="1000" kern="0" spc="0" dirty="0">
                          <a:solidFill>
                            <a:schemeClr val="tx1"/>
                          </a:solidFill>
                          <a:effectLst/>
                          <a:ea typeface="맑은 고딕"/>
                        </a:rPr>
                        <a:t>요인과 촉진</a:t>
                      </a:r>
                      <a:r>
                        <a:rPr lang="en-US" altLang="ko-KR" sz="1000" kern="0" spc="0" dirty="0">
                          <a:solidFill>
                            <a:schemeClr val="tx1"/>
                          </a:solidFill>
                          <a:effectLst/>
                          <a:latin typeface="맑은 고딕"/>
                        </a:rPr>
                        <a:t>(</a:t>
                      </a:r>
                      <a:r>
                        <a:rPr lang="ko-KR" altLang="en-US" sz="1000" kern="0" spc="0" dirty="0">
                          <a:solidFill>
                            <a:schemeClr val="tx1"/>
                          </a:solidFill>
                          <a:effectLst/>
                          <a:ea typeface="맑은 고딕"/>
                        </a:rPr>
                        <a:t>내부</a:t>
                      </a:r>
                      <a:r>
                        <a:rPr lang="en-US" altLang="ko-KR" sz="1000" kern="0" spc="0" dirty="0">
                          <a:solidFill>
                            <a:schemeClr val="tx1"/>
                          </a:solidFill>
                          <a:effectLst/>
                          <a:latin typeface="맑은 고딕"/>
                        </a:rPr>
                        <a:t>) </a:t>
                      </a:r>
                      <a:r>
                        <a:rPr lang="ko-KR" altLang="en-US" sz="1000" kern="0" spc="0" dirty="0">
                          <a:solidFill>
                            <a:schemeClr val="tx1"/>
                          </a:solidFill>
                          <a:effectLst/>
                          <a:ea typeface="맑은 고딕"/>
                        </a:rPr>
                        <a:t>요인</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이동주</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최종민</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이연희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서석홍</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8" name="표 7"/>
          <p:cNvGraphicFramePr>
            <a:graphicFrameLocks noGrp="1"/>
          </p:cNvGraphicFramePr>
          <p:nvPr>
            <p:extLst>
              <p:ext uri="{D42A27DB-BD31-4B8C-83A1-F6EECF244321}">
                <p14:modId xmlns:p14="http://schemas.microsoft.com/office/powerpoint/2010/main" val="3349006690"/>
              </p:ext>
            </p:extLst>
          </p:nvPr>
        </p:nvGraphicFramePr>
        <p:xfrm>
          <a:off x="278607" y="7362442"/>
          <a:ext cx="6300787" cy="1839030"/>
        </p:xfrm>
        <a:graphic>
          <a:graphicData uri="http://schemas.openxmlformats.org/drawingml/2006/table">
            <a:tbl>
              <a:tblPr/>
              <a:tblGrid>
                <a:gridCol w="781571"/>
                <a:gridCol w="864096"/>
                <a:gridCol w="2592288"/>
                <a:gridCol w="1031416"/>
                <a:gridCol w="1031416"/>
              </a:tblGrid>
              <a:tr h="0">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8</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회계학 </a:t>
                      </a:r>
                      <a:r>
                        <a:rPr lang="en-US" altLang="ko-KR" sz="1000" b="1" kern="0" spc="0" dirty="0" smtClean="0">
                          <a:solidFill>
                            <a:srgbClr val="000000"/>
                          </a:solidFill>
                          <a:effectLst/>
                          <a:ea typeface="+mn-ea"/>
                        </a:rPr>
                        <a:t>(2)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255</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0">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208361">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15:50-17:30</a:t>
                      </a:r>
                      <a:endParaRPr lang="en-US" sz="11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손성규</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연세대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손실기업에서의 </a:t>
                      </a:r>
                      <a:r>
                        <a:rPr lang="ko-KR" altLang="en-US" sz="1000" kern="0" spc="0" dirty="0" err="1">
                          <a:solidFill>
                            <a:schemeClr val="tx1"/>
                          </a:solidFill>
                          <a:effectLst/>
                          <a:ea typeface="맑은 고딕"/>
                        </a:rPr>
                        <a:t>발생액</a:t>
                      </a:r>
                      <a:r>
                        <a:rPr lang="ko-KR" altLang="en-US" sz="1000" kern="0" spc="0" dirty="0">
                          <a:solidFill>
                            <a:schemeClr val="tx1"/>
                          </a:solidFill>
                          <a:effectLst/>
                          <a:ea typeface="맑은 고딕"/>
                        </a:rPr>
                        <a:t> 과소평가현상에 대한 고찰</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양동재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군산대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이성균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군산대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박경원</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군산대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안홍복</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rPr>
                        <a:t>곽영민</a:t>
                      </a:r>
                      <a:r>
                        <a:rPr lang="en-US" altLang="ko-KR" sz="1000" kern="0" spc="0" dirty="0" smtClean="0">
                          <a:solidFill>
                            <a:srgbClr val="000000"/>
                          </a:solidFill>
                          <a:effectLst/>
                        </a:rPr>
                        <a:t>(</a:t>
                      </a:r>
                      <a:r>
                        <a:rPr lang="ko-KR" altLang="en-US" sz="1000" kern="0" spc="0" dirty="0" smtClean="0">
                          <a:solidFill>
                            <a:srgbClr val="000000"/>
                          </a:solidFill>
                          <a:effectLst/>
                        </a:rPr>
                        <a:t>울산대</a:t>
                      </a:r>
                      <a:r>
                        <a:rPr lang="en-US" altLang="ko-KR" sz="1000" kern="0" spc="0" dirty="0" smtClean="0">
                          <a:solidFill>
                            <a:srgbClr val="000000"/>
                          </a:solidFill>
                          <a:effectLst/>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113294">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감사품질 및 연구개발지출의 자본화와 이익조정의 관련성</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하석태</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김경화</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박연희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공주대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배한수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113294">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err="1">
                          <a:solidFill>
                            <a:schemeClr val="tx1"/>
                          </a:solidFill>
                          <a:effectLst/>
                          <a:ea typeface="맑은 고딕"/>
                        </a:rPr>
                        <a:t>피세무조사</a:t>
                      </a:r>
                      <a:r>
                        <a:rPr lang="ko-KR" altLang="en-US" sz="1000" kern="0" spc="0" dirty="0">
                          <a:solidFill>
                            <a:schemeClr val="tx1"/>
                          </a:solidFill>
                          <a:effectLst/>
                          <a:ea typeface="맑은 고딕"/>
                        </a:rPr>
                        <a:t> 경험이 납세순응에 미치는 영향</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박주철</a:t>
                      </a:r>
                      <a:r>
                        <a:rPr lang="en-US" altLang="ko-KR" sz="1000" kern="0" spc="-300" dirty="0" smtClean="0">
                          <a:solidFill>
                            <a:srgbClr val="000000"/>
                          </a:solidFill>
                          <a:effectLst/>
                          <a:latin typeface="맑은 고딕"/>
                        </a:rPr>
                        <a:t>(</a:t>
                      </a:r>
                      <a:r>
                        <a:rPr lang="ko-KR" altLang="en-US" sz="1000" kern="0" spc="-300" dirty="0">
                          <a:solidFill>
                            <a:srgbClr val="000000"/>
                          </a:solidFill>
                          <a:effectLst/>
                          <a:ea typeface="맑은 고딕"/>
                        </a:rPr>
                        <a:t>울산과학대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이남우</a:t>
                      </a:r>
                      <a:r>
                        <a:rPr lang="en-US" altLang="ko-KR" sz="1000" kern="0" spc="-300" dirty="0" smtClean="0">
                          <a:solidFill>
                            <a:srgbClr val="000000"/>
                          </a:solidFill>
                          <a:effectLst/>
                          <a:latin typeface="맑은 고딕"/>
                        </a:rPr>
                        <a:t>(</a:t>
                      </a:r>
                      <a:r>
                        <a:rPr lang="ko-KR" altLang="en-US" sz="1000" kern="0" spc="-300" dirty="0">
                          <a:solidFill>
                            <a:srgbClr val="000000"/>
                          </a:solidFill>
                          <a:effectLst/>
                          <a:ea typeface="맑은 고딕"/>
                        </a:rPr>
                        <a:t>울산과학대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latin typeface="+mn-lt"/>
                          <a:ea typeface="맑은 고딕"/>
                        </a:rPr>
                        <a:t>이명건</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한정희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동아대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7394"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슬라이드 번호 개체 틀 10"/>
          <p:cNvSpPr>
            <a:spLocks noGrp="1"/>
          </p:cNvSpPr>
          <p:nvPr>
            <p:ph type="sldNum" sz="quarter" idx="12"/>
          </p:nvPr>
        </p:nvSpPr>
        <p:spPr/>
        <p:txBody>
          <a:bodyPr/>
          <a:lstStyle/>
          <a:p>
            <a:fld id="{84A5A0CE-9E8F-4518-A53B-FECD1FF9E382}" type="slidenum">
              <a:rPr lang="ko-KR" altLang="en-US" smtClean="0"/>
              <a:t>8</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p:cNvGraphicFramePr>
            <a:graphicFrameLocks noGrp="1"/>
          </p:cNvGraphicFramePr>
          <p:nvPr>
            <p:extLst>
              <p:ext uri="{D42A27DB-BD31-4B8C-83A1-F6EECF244321}">
                <p14:modId xmlns:p14="http://schemas.microsoft.com/office/powerpoint/2010/main" val="976343278"/>
              </p:ext>
            </p:extLst>
          </p:nvPr>
        </p:nvGraphicFramePr>
        <p:xfrm>
          <a:off x="278607" y="1208584"/>
          <a:ext cx="6300787" cy="1944217"/>
        </p:xfrm>
        <a:graphic>
          <a:graphicData uri="http://schemas.openxmlformats.org/drawingml/2006/table">
            <a:tbl>
              <a:tblPr/>
              <a:tblGrid>
                <a:gridCol w="781571"/>
                <a:gridCol w="864096"/>
                <a:gridCol w="2592288"/>
                <a:gridCol w="1031416"/>
                <a:gridCol w="1031416"/>
              </a:tblGrid>
              <a:tr h="288951">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9</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재무관리 </a:t>
                      </a:r>
                      <a:r>
                        <a:rPr lang="en-US" altLang="ko-KR" sz="1000" b="1" kern="0" spc="0" dirty="0" smtClean="0">
                          <a:solidFill>
                            <a:srgbClr val="000000"/>
                          </a:solidFill>
                          <a:effectLst/>
                          <a:ea typeface="+mn-ea"/>
                        </a:rPr>
                        <a:t>(1)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257</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88951">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562849">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14:10-15:40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김미형</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err="1">
                          <a:solidFill>
                            <a:srgbClr val="000000"/>
                          </a:solidFill>
                          <a:effectLst/>
                          <a:ea typeface="맑은 고딕"/>
                        </a:rPr>
                        <a:t>호원대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종업원에 대한 복지적 지출이 기업의 성과에 미치는 영향</a:t>
                      </a:r>
                      <a:r>
                        <a:rPr lang="en-US" altLang="ko-KR" sz="1000" kern="0" spc="0" dirty="0">
                          <a:solidFill>
                            <a:schemeClr val="tx1"/>
                          </a:solidFill>
                          <a:effectLst/>
                          <a:latin typeface="맑은 고딕"/>
                        </a:rPr>
                        <a:t>: </a:t>
                      </a:r>
                      <a:r>
                        <a:rPr lang="ko-KR" altLang="en-US" sz="1000" kern="0" spc="0" dirty="0">
                          <a:solidFill>
                            <a:schemeClr val="tx1"/>
                          </a:solidFill>
                          <a:effectLst/>
                          <a:ea typeface="맑은 고딕"/>
                        </a:rPr>
                        <a:t>노동조합과 </a:t>
                      </a:r>
                      <a:r>
                        <a:rPr lang="ko-KR" altLang="en-US" sz="1000" kern="0" spc="0" dirty="0" err="1">
                          <a:solidFill>
                            <a:schemeClr val="tx1"/>
                          </a:solidFill>
                          <a:effectLst/>
                          <a:ea typeface="맑은 고딕"/>
                        </a:rPr>
                        <a:t>지출행태별</a:t>
                      </a:r>
                      <a:r>
                        <a:rPr lang="ko-KR" altLang="en-US" sz="1000" kern="0" spc="0" dirty="0">
                          <a:solidFill>
                            <a:schemeClr val="tx1"/>
                          </a:solidFill>
                          <a:effectLst/>
                          <a:ea typeface="맑은 고딕"/>
                        </a:rPr>
                        <a:t> 영향을 중심으로</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김미나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김성환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임병진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이시활</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01733">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투자자 이견이 주가에 미치는 영향</a:t>
                      </a:r>
                      <a:r>
                        <a:rPr lang="en-US" altLang="ko-KR" sz="1000" kern="0" spc="0" dirty="0">
                          <a:solidFill>
                            <a:schemeClr val="tx1"/>
                          </a:solidFill>
                          <a:effectLst/>
                          <a:latin typeface="맑은 고딕"/>
                        </a:rPr>
                        <a:t>: </a:t>
                      </a:r>
                      <a:r>
                        <a:rPr lang="ko-KR" altLang="en-US" sz="1000" kern="0" spc="0" dirty="0">
                          <a:solidFill>
                            <a:schemeClr val="tx1"/>
                          </a:solidFill>
                          <a:effectLst/>
                          <a:ea typeface="맑은 고딕"/>
                        </a:rPr>
                        <a:t>기업분리공시를 예로</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a:solidFill>
                            <a:srgbClr val="000000"/>
                          </a:solidFill>
                          <a:effectLst/>
                          <a:ea typeface="맑은 고딕"/>
                        </a:rPr>
                        <a:t>김대원</a:t>
                      </a:r>
                      <a:r>
                        <a:rPr lang="en-US" altLang="ko-KR" sz="1000" kern="0" spc="0">
                          <a:solidFill>
                            <a:srgbClr val="000000"/>
                          </a:solidFill>
                          <a:effectLst/>
                          <a:latin typeface="맑은 고딕"/>
                        </a:rPr>
                        <a:t>(</a:t>
                      </a:r>
                      <a:r>
                        <a:rPr lang="ko-KR" altLang="en-US" sz="1000" kern="0" spc="0">
                          <a:solidFill>
                            <a:srgbClr val="000000"/>
                          </a:solidFill>
                          <a:effectLst/>
                          <a:ea typeface="맑은 고딕"/>
                        </a:rPr>
                        <a:t>계명대</a:t>
                      </a:r>
                      <a:r>
                        <a:rPr lang="en-US" altLang="ko-KR" sz="1000" kern="0" spc="0">
                          <a:solidFill>
                            <a:srgbClr val="000000"/>
                          </a:solidFill>
                          <a:effectLst/>
                          <a:latin typeface="맑은 고딕"/>
                        </a:rPr>
                        <a:t>)</a:t>
                      </a:r>
                      <a:endParaRPr lang="ko-KR" altLang="en-US" sz="1000" kern="0" spc="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김미형</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호원대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김경수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강원대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01733">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비대칭 </a:t>
                      </a:r>
                      <a:r>
                        <a:rPr lang="en-US" altLang="ko-KR" sz="1000" kern="0" spc="0" dirty="0">
                          <a:solidFill>
                            <a:schemeClr val="tx1"/>
                          </a:solidFill>
                          <a:effectLst/>
                          <a:latin typeface="맑은 고딕"/>
                        </a:rPr>
                        <a:t>SWARCH</a:t>
                      </a:r>
                      <a:r>
                        <a:rPr lang="ko-KR" altLang="en-US" sz="1000" kern="0" spc="0" dirty="0">
                          <a:solidFill>
                            <a:schemeClr val="tx1"/>
                          </a:solidFill>
                          <a:effectLst/>
                          <a:ea typeface="맑은 고딕"/>
                        </a:rPr>
                        <a:t>모형을 이용한 주가의 변동성간의 관련성에 대한 연구</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김경수</a:t>
                      </a:r>
                      <a:r>
                        <a:rPr lang="en-US" altLang="ko-KR" sz="1000" kern="0" spc="0" dirty="0">
                          <a:solidFill>
                            <a:srgbClr val="000000"/>
                          </a:solidFill>
                          <a:effectLst/>
                          <a:latin typeface="맑은 고딕"/>
                        </a:rPr>
                        <a:t>(</a:t>
                      </a:r>
                      <a:r>
                        <a:rPr lang="ko-KR" altLang="en-US" sz="1000" kern="0" spc="0" dirty="0">
                          <a:solidFill>
                            <a:srgbClr val="000000"/>
                          </a:solidFill>
                          <a:effectLst/>
                          <a:ea typeface="맑은 고딕"/>
                        </a:rPr>
                        <a:t>강원대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류성경</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동서대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윤상용</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조선대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pSp>
        <p:nvGrpSpPr>
          <p:cNvPr id="3" name="그룹 2"/>
          <p:cNvGrpSpPr/>
          <p:nvPr/>
        </p:nvGrpSpPr>
        <p:grpSpPr>
          <a:xfrm>
            <a:off x="-2023" y="38457"/>
            <a:ext cx="5471473" cy="566173"/>
            <a:chOff x="10470" y="4408545"/>
            <a:chExt cx="5358595" cy="522622"/>
          </a:xfrm>
        </p:grpSpPr>
        <p:sp>
          <p:nvSpPr>
            <p:cNvPr id="4" name="직사각형 3"/>
            <p:cNvSpPr/>
            <p:nvPr/>
          </p:nvSpPr>
          <p:spPr>
            <a:xfrm>
              <a:off x="10470" y="4870207"/>
              <a:ext cx="5358595" cy="60960"/>
            </a:xfrm>
            <a:prstGeom prst="rect">
              <a:avLst/>
            </a:prstGeom>
            <a:gradFill>
              <a:gsLst>
                <a:gs pos="100000">
                  <a:srgbClr val="621C23">
                    <a:alpha val="0"/>
                  </a:srgbClr>
                </a:gs>
                <a:gs pos="56000">
                  <a:srgbClr val="0070C0"/>
                </a:gs>
                <a:gs pos="0">
                  <a:schemeClr val="tx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p:cNvSpPr/>
            <p:nvPr/>
          </p:nvSpPr>
          <p:spPr>
            <a:xfrm>
              <a:off x="10470" y="4408545"/>
              <a:ext cx="5358595" cy="426153"/>
            </a:xfrm>
            <a:prstGeom prst="rect">
              <a:avLst/>
            </a:prstGeom>
            <a:noFill/>
          </p:spPr>
          <p:txBody>
            <a:bodyPr wrap="square">
              <a:spAutoFit/>
            </a:bodyPr>
            <a:lstStyle/>
            <a:p>
              <a:r>
                <a:rPr lang="ko-KR" altLang="en-US" sz="2400" b="1" dirty="0" err="1" smtClean="0">
                  <a:solidFill>
                    <a:srgbClr val="002060"/>
                  </a:solidFill>
                </a:rPr>
                <a:t>전공분과별</a:t>
              </a:r>
              <a:r>
                <a:rPr lang="ko-KR" altLang="en-US" sz="2400" b="1" dirty="0" smtClean="0">
                  <a:solidFill>
                    <a:srgbClr val="002060"/>
                  </a:solidFill>
                </a:rPr>
                <a:t> 프로그램 안내</a:t>
              </a:r>
              <a:endParaRPr lang="ko-KR" altLang="en-US" sz="2400" b="1" dirty="0">
                <a:solidFill>
                  <a:srgbClr val="002060"/>
                </a:solidFill>
                <a:latin typeface="휴먼모음T" panose="02030504000101010101" pitchFamily="18" charset="-127"/>
                <a:ea typeface="휴먼모음T" panose="02030504000101010101" pitchFamily="18" charset="-127"/>
              </a:endParaRPr>
            </a:p>
          </p:txBody>
        </p:sp>
      </p:grpSp>
      <p:graphicFrame>
        <p:nvGraphicFramePr>
          <p:cNvPr id="6" name="표 5"/>
          <p:cNvGraphicFramePr>
            <a:graphicFrameLocks noGrp="1"/>
          </p:cNvGraphicFramePr>
          <p:nvPr>
            <p:extLst>
              <p:ext uri="{D42A27DB-BD31-4B8C-83A1-F6EECF244321}">
                <p14:modId xmlns:p14="http://schemas.microsoft.com/office/powerpoint/2010/main" val="903967945"/>
              </p:ext>
            </p:extLst>
          </p:nvPr>
        </p:nvGraphicFramePr>
        <p:xfrm>
          <a:off x="278607" y="3763389"/>
          <a:ext cx="6300787" cy="2395632"/>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10</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재무관리 </a:t>
                      </a:r>
                      <a:r>
                        <a:rPr lang="en-US" altLang="ko-KR" sz="1000" b="1" kern="0" spc="0" dirty="0" smtClean="0">
                          <a:solidFill>
                            <a:srgbClr val="000000"/>
                          </a:solidFill>
                          <a:effectLst/>
                          <a:ea typeface="+mn-ea"/>
                        </a:rPr>
                        <a:t>(2)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257</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4">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15:50-17:30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4">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김종두</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150" dirty="0">
                          <a:solidFill>
                            <a:srgbClr val="000000"/>
                          </a:solidFill>
                          <a:effectLst/>
                          <a:latin typeface="맑은 고딕"/>
                        </a:rPr>
                        <a:t>(</a:t>
                      </a:r>
                      <a:r>
                        <a:rPr lang="ko-KR" altLang="en-US" sz="1050" kern="0" spc="-150" dirty="0" err="1">
                          <a:solidFill>
                            <a:srgbClr val="000000"/>
                          </a:solidFill>
                          <a:effectLst/>
                          <a:ea typeface="맑은 고딕"/>
                        </a:rPr>
                        <a:t>대구가톨릭대</a:t>
                      </a:r>
                      <a:r>
                        <a:rPr lang="en-US" altLang="ko-KR" sz="1050" kern="0" spc="-150" dirty="0">
                          <a:solidFill>
                            <a:srgbClr val="000000"/>
                          </a:solidFill>
                          <a:effectLst/>
                          <a:latin typeface="맑은 고딕"/>
                        </a:rPr>
                        <a:t>)</a:t>
                      </a:r>
                      <a:endParaRPr lang="ko-KR" altLang="en-US" sz="1050" kern="0" spc="-15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기업의 지배구조와 노사관계가 수출성과에 미치는 영향</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김미나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김성환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err="1" smtClean="0">
                          <a:solidFill>
                            <a:srgbClr val="000000"/>
                          </a:solidFill>
                          <a:effectLst/>
                          <a:ea typeface="맑은 고딕"/>
                        </a:rPr>
                        <a:t>이시활</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김진산</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장승욱</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강릉원주대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일본 손해보험사의 </a:t>
                      </a:r>
                      <a:r>
                        <a:rPr lang="en-US" altLang="ko-KR" sz="1000" kern="0" spc="0" dirty="0">
                          <a:solidFill>
                            <a:schemeClr val="tx1"/>
                          </a:solidFill>
                          <a:effectLst/>
                          <a:latin typeface="맑은 고딕"/>
                        </a:rPr>
                        <a:t>Lloyd’s Market </a:t>
                      </a:r>
                      <a:r>
                        <a:rPr lang="ko-KR" altLang="en-US" sz="1000" kern="0" spc="0" dirty="0">
                          <a:solidFill>
                            <a:schemeClr val="tx1"/>
                          </a:solidFill>
                          <a:effectLst/>
                          <a:ea typeface="맑은 고딕"/>
                        </a:rPr>
                        <a:t>진출 전략</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류성경</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동서대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심준섭</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경운대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김태오</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창원문성대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chemeClr val="tx1"/>
                          </a:solidFill>
                          <a:effectLst/>
                          <a:ea typeface="맑은 고딕"/>
                        </a:rPr>
                        <a:t>현금보유수준 변화가 기업가치에 미치는 영향 </a:t>
                      </a:r>
                      <a:r>
                        <a:rPr lang="en-US" altLang="ko-KR" sz="1000" kern="0" spc="0" dirty="0">
                          <a:solidFill>
                            <a:schemeClr val="tx1"/>
                          </a:solidFill>
                          <a:effectLst/>
                          <a:latin typeface="맑은 고딕"/>
                        </a:rPr>
                        <a:t>-</a:t>
                      </a:r>
                      <a:r>
                        <a:rPr lang="ko-KR" altLang="en-US" sz="1000" kern="0" spc="0" dirty="0">
                          <a:solidFill>
                            <a:schemeClr val="tx1"/>
                          </a:solidFill>
                          <a:effectLst/>
                          <a:ea typeface="맑은 고딕"/>
                        </a:rPr>
                        <a:t>매입채무와 미지급금을 중심으로</a:t>
                      </a:r>
                      <a:r>
                        <a:rPr lang="en-US" altLang="ko-KR" sz="1000" kern="0" spc="0" dirty="0">
                          <a:solidFill>
                            <a:schemeClr val="tx1"/>
                          </a:solidFill>
                          <a:effectLst/>
                          <a:latin typeface="맑은 고딕"/>
                        </a:rPr>
                        <a:t>-</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정의한</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안승철</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김경수</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강원대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latin typeface="맑은 고딕"/>
                        </a:rPr>
                        <a:t>김종두</a:t>
                      </a:r>
                      <a:r>
                        <a:rPr lang="en-US" altLang="ko-KR" sz="1000" kern="0" spc="-350" baseline="0" dirty="0" smtClean="0">
                          <a:solidFill>
                            <a:srgbClr val="000000"/>
                          </a:solidFill>
                          <a:effectLst/>
                          <a:latin typeface="맑은 고딕"/>
                        </a:rPr>
                        <a:t>(</a:t>
                      </a:r>
                      <a:r>
                        <a:rPr lang="ko-KR" altLang="en-US" sz="1000" kern="0" spc="-350" baseline="0" dirty="0" err="1" smtClean="0">
                          <a:solidFill>
                            <a:srgbClr val="000000"/>
                          </a:solidFill>
                          <a:effectLst/>
                          <a:latin typeface="맑은 고딕"/>
                        </a:rPr>
                        <a:t>대구가톨릭대</a:t>
                      </a:r>
                      <a:r>
                        <a:rPr lang="en-US" altLang="ko-KR" sz="1000" kern="0" spc="-350" baseline="0" dirty="0" smtClean="0">
                          <a:solidFill>
                            <a:srgbClr val="000000"/>
                          </a:solidFill>
                          <a:effectLst/>
                          <a:latin typeface="맑은 고딕"/>
                        </a:rPr>
                        <a:t>)</a:t>
                      </a:r>
                      <a:endParaRPr lang="ko-KR" altLang="en-US" sz="1000" kern="0" spc="-350" baseline="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en-US" altLang="ko-KR" sz="1000" kern="0" spc="0" dirty="0">
                          <a:solidFill>
                            <a:schemeClr val="tx1"/>
                          </a:solidFill>
                          <a:effectLst/>
                          <a:latin typeface="맑은 고딕"/>
                        </a:rPr>
                        <a:t>KOSPI 200 </a:t>
                      </a:r>
                      <a:r>
                        <a:rPr lang="ko-KR" altLang="en-US" sz="1000" kern="0" spc="0" dirty="0">
                          <a:solidFill>
                            <a:schemeClr val="tx1"/>
                          </a:solidFill>
                          <a:effectLst/>
                          <a:ea typeface="맑은 고딕"/>
                        </a:rPr>
                        <a:t>지수 선정과 기업의 현금보유</a:t>
                      </a:r>
                      <a:endParaRPr lang="ko-KR" altLang="en-US" sz="1000" kern="0" spc="0" dirty="0">
                        <a:solidFill>
                          <a:schemeClr val="tx1"/>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장승욱</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강릉원주대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박경인</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경북대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임병진</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이현정</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smtClean="0">
                          <a:solidFill>
                            <a:srgbClr val="000000"/>
                          </a:solidFill>
                          <a:effectLst/>
                          <a:latin typeface="맑은 고딕"/>
                        </a:rPr>
                        <a:t>)</a:t>
                      </a: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graphicFrame>
        <p:nvGraphicFramePr>
          <p:cNvPr id="7" name="표 6"/>
          <p:cNvGraphicFramePr>
            <a:graphicFrameLocks noGrp="1"/>
          </p:cNvGraphicFramePr>
          <p:nvPr>
            <p:extLst>
              <p:ext uri="{D42A27DB-BD31-4B8C-83A1-F6EECF244321}">
                <p14:modId xmlns:p14="http://schemas.microsoft.com/office/powerpoint/2010/main" val="387456404"/>
              </p:ext>
            </p:extLst>
          </p:nvPr>
        </p:nvGraphicFramePr>
        <p:xfrm>
          <a:off x="278607" y="6769610"/>
          <a:ext cx="6300787" cy="2143830"/>
        </p:xfrm>
        <a:graphic>
          <a:graphicData uri="http://schemas.openxmlformats.org/drawingml/2006/table">
            <a:tbl>
              <a:tblPr/>
              <a:tblGrid>
                <a:gridCol w="781571"/>
                <a:gridCol w="864096"/>
                <a:gridCol w="2592288"/>
                <a:gridCol w="1031416"/>
                <a:gridCol w="1031416"/>
              </a:tblGrid>
              <a:tr h="221835">
                <a:tc gridSpan="5">
                  <a:txBody>
                    <a:bodyPr/>
                    <a:lstStyle/>
                    <a:p>
                      <a:pPr marL="0" marR="0" indent="0" algn="l" fontAlgn="ctr" latinLnBrk="0">
                        <a:lnSpc>
                          <a:spcPct val="130000"/>
                        </a:lnSpc>
                        <a:spcBef>
                          <a:spcPts val="0"/>
                        </a:spcBef>
                        <a:spcAft>
                          <a:spcPts val="0"/>
                        </a:spcAft>
                      </a:pPr>
                      <a:r>
                        <a:rPr lang="ko-KR" altLang="en-US" sz="1000" b="1" kern="0" spc="0" dirty="0" smtClean="0">
                          <a:solidFill>
                            <a:srgbClr val="000000"/>
                          </a:solidFill>
                          <a:effectLst/>
                          <a:ea typeface="+mn-ea"/>
                        </a:rPr>
                        <a:t>제 </a:t>
                      </a:r>
                      <a:r>
                        <a:rPr lang="en-US" altLang="ko-KR" sz="1000" b="1" kern="0" spc="0" dirty="0" smtClean="0">
                          <a:solidFill>
                            <a:srgbClr val="000000"/>
                          </a:solidFill>
                          <a:effectLst/>
                          <a:ea typeface="+mn-ea"/>
                        </a:rPr>
                        <a:t>11</a:t>
                      </a:r>
                      <a:r>
                        <a:rPr lang="ko-KR" altLang="en-US" sz="1000" b="1" kern="0" spc="0" dirty="0" smtClean="0">
                          <a:solidFill>
                            <a:srgbClr val="000000"/>
                          </a:solidFill>
                          <a:effectLst/>
                          <a:ea typeface="+mn-ea"/>
                        </a:rPr>
                        <a:t>분과 </a:t>
                      </a:r>
                      <a:r>
                        <a:rPr lang="en-US" altLang="ko-KR" sz="1000" b="1" kern="0" spc="0" dirty="0" smtClean="0">
                          <a:solidFill>
                            <a:srgbClr val="000000"/>
                          </a:solidFill>
                          <a:effectLst/>
                          <a:ea typeface="+mn-ea"/>
                        </a:rPr>
                        <a:t>: </a:t>
                      </a:r>
                      <a:r>
                        <a:rPr lang="ko-KR" altLang="en-US" sz="1000" b="1" kern="0" spc="0" dirty="0" smtClean="0">
                          <a:solidFill>
                            <a:srgbClr val="000000"/>
                          </a:solidFill>
                          <a:effectLst/>
                          <a:ea typeface="+mn-ea"/>
                        </a:rPr>
                        <a:t>마케팅 </a:t>
                      </a:r>
                      <a:r>
                        <a:rPr lang="en-US" altLang="ko-KR" sz="1000" b="1" kern="0" spc="0" dirty="0" smtClean="0">
                          <a:solidFill>
                            <a:srgbClr val="000000"/>
                          </a:solidFill>
                          <a:effectLst/>
                          <a:ea typeface="+mn-ea"/>
                        </a:rPr>
                        <a:t>(1) </a:t>
                      </a:r>
                      <a:r>
                        <a:rPr lang="ko-KR" altLang="en-US" sz="1000" b="1" kern="0" spc="0" dirty="0" smtClean="0">
                          <a:solidFill>
                            <a:srgbClr val="000000"/>
                          </a:solidFill>
                          <a:effectLst/>
                          <a:ea typeface="+mn-ea"/>
                        </a:rPr>
                        <a:t>상경관 </a:t>
                      </a:r>
                      <a:r>
                        <a:rPr lang="en-US" altLang="ko-KR" sz="1000" b="1" kern="0" spc="0" dirty="0" smtClean="0">
                          <a:solidFill>
                            <a:srgbClr val="000000"/>
                          </a:solidFill>
                          <a:effectLst/>
                          <a:ea typeface="+mn-ea"/>
                        </a:rPr>
                        <a:t>351</a:t>
                      </a:r>
                      <a:r>
                        <a:rPr lang="ko-KR" altLang="en-US" sz="1000" b="1" kern="0" spc="0" dirty="0" smtClean="0">
                          <a:solidFill>
                            <a:srgbClr val="000000"/>
                          </a:solidFill>
                          <a:effectLst/>
                          <a:ea typeface="+mn-ea"/>
                        </a:rPr>
                        <a:t>호</a:t>
                      </a:r>
                      <a:endParaRPr lang="ko-KR" altLang="en-US" sz="1000" b="1" kern="0" spc="0" dirty="0">
                        <a:solidFill>
                          <a:srgbClr val="000000"/>
                        </a:solidFill>
                        <a:effectLst/>
                      </a:endParaRPr>
                    </a:p>
                  </a:txBody>
                  <a:tcPr marL="75198" marR="75198" marT="37599" marB="37599"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205542">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발표시간</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좌장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주제</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dirty="0">
                          <a:solidFill>
                            <a:srgbClr val="000000"/>
                          </a:solidFill>
                          <a:effectLst/>
                          <a:ea typeface="맑은 고딕"/>
                        </a:rPr>
                        <a:t>발표자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fontAlgn="ctr" latinLnBrk="0">
                        <a:lnSpc>
                          <a:spcPct val="130000"/>
                        </a:lnSpc>
                        <a:spcBef>
                          <a:spcPts val="0"/>
                        </a:spcBef>
                        <a:spcAft>
                          <a:spcPts val="0"/>
                        </a:spcAft>
                      </a:pPr>
                      <a:r>
                        <a:rPr lang="ko-KR" altLang="en-US" sz="1000" kern="0" spc="0" smtClean="0">
                          <a:solidFill>
                            <a:srgbClr val="000000"/>
                          </a:solidFill>
                          <a:effectLst/>
                          <a:ea typeface="맑은 고딕"/>
                        </a:rPr>
                        <a:t>토론자</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solidFill>
                      <a:schemeClr val="accent1">
                        <a:lumMod val="60000"/>
                        <a:lumOff val="40000"/>
                      </a:schemeClr>
                    </a:solidFill>
                  </a:tcPr>
                </a:tc>
              </a:tr>
              <a:tr h="368263">
                <a:tc rowSpan="3">
                  <a:txBody>
                    <a:bodyPr/>
                    <a:lstStyle/>
                    <a:p>
                      <a:pPr marL="0" marR="0" indent="0" algn="ctr" fontAlgn="ctr" latinLnBrk="0">
                        <a:lnSpc>
                          <a:spcPct val="130000"/>
                        </a:lnSpc>
                        <a:spcBef>
                          <a:spcPts val="0"/>
                        </a:spcBef>
                        <a:spcAft>
                          <a:spcPts val="0"/>
                        </a:spcAft>
                      </a:pPr>
                      <a:r>
                        <a:rPr lang="en-US" altLang="ko-KR" sz="1050" kern="0" spc="0" dirty="0" smtClean="0">
                          <a:solidFill>
                            <a:srgbClr val="000000"/>
                          </a:solidFill>
                          <a:effectLst/>
                          <a:latin typeface="+mn-lt"/>
                        </a:rPr>
                        <a:t>14:10-15:40</a:t>
                      </a:r>
                      <a:endParaRPr 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rowSpan="3">
                  <a:txBody>
                    <a:bodyPr/>
                    <a:lstStyle/>
                    <a:p>
                      <a:pPr marL="0" marR="0" indent="0" algn="ctr" fontAlgn="ctr" latinLnBrk="0">
                        <a:lnSpc>
                          <a:spcPct val="130000"/>
                        </a:lnSpc>
                        <a:spcBef>
                          <a:spcPts val="0"/>
                        </a:spcBef>
                        <a:spcAft>
                          <a:spcPts val="0"/>
                        </a:spcAft>
                      </a:pPr>
                      <a:r>
                        <a:rPr lang="ko-KR" altLang="en-US" sz="1050" kern="0" spc="0" dirty="0">
                          <a:solidFill>
                            <a:srgbClr val="000000"/>
                          </a:solidFill>
                          <a:effectLst/>
                          <a:ea typeface="맑은 고딕"/>
                        </a:rPr>
                        <a:t>신종국</a:t>
                      </a:r>
                      <a:endParaRPr lang="ko-KR" altLang="en-US" sz="1050" kern="0" spc="0" dirty="0">
                        <a:solidFill>
                          <a:srgbClr val="000000"/>
                        </a:solidFill>
                        <a:effectLst/>
                      </a:endParaRPr>
                    </a:p>
                    <a:p>
                      <a:pPr marL="0" marR="0" indent="0" algn="ctr" fontAlgn="ctr" latinLnBrk="0">
                        <a:lnSpc>
                          <a:spcPct val="130000"/>
                        </a:lnSpc>
                        <a:spcBef>
                          <a:spcPts val="0"/>
                        </a:spcBef>
                        <a:spcAft>
                          <a:spcPts val="0"/>
                        </a:spcAft>
                      </a:pPr>
                      <a:r>
                        <a:rPr lang="en-US" altLang="ko-KR" sz="1050" kern="0" spc="0" dirty="0">
                          <a:solidFill>
                            <a:srgbClr val="000000"/>
                          </a:solidFill>
                          <a:effectLst/>
                          <a:latin typeface="맑은 고딕"/>
                        </a:rPr>
                        <a:t>(</a:t>
                      </a:r>
                      <a:r>
                        <a:rPr lang="ko-KR" altLang="en-US" sz="1050" kern="0" spc="0" dirty="0">
                          <a:solidFill>
                            <a:srgbClr val="000000"/>
                          </a:solidFill>
                          <a:effectLst/>
                          <a:ea typeface="맑은 고딕"/>
                        </a:rPr>
                        <a:t>부산대</a:t>
                      </a:r>
                      <a:r>
                        <a:rPr lang="en-US" altLang="ko-KR" sz="1050" kern="0" spc="0" dirty="0">
                          <a:solidFill>
                            <a:srgbClr val="000000"/>
                          </a:solidFill>
                          <a:effectLst/>
                          <a:latin typeface="맑은 고딕"/>
                        </a:rPr>
                        <a:t>)</a:t>
                      </a:r>
                      <a:endParaRPr lang="ko-KR" altLang="en-US" sz="105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공익연계 마케팅에서 공익 선택이 소비자의 평가에 미치는 영향 </a:t>
                      </a:r>
                      <a:r>
                        <a:rPr lang="en-US" altLang="ko-KR" sz="1000" kern="0" spc="0" dirty="0">
                          <a:solidFill>
                            <a:srgbClr val="000000"/>
                          </a:solidFill>
                          <a:effectLst/>
                          <a:latin typeface="맑은 고딕"/>
                        </a:rPr>
                        <a:t>: </a:t>
                      </a:r>
                      <a:r>
                        <a:rPr lang="ko-KR" altLang="en-US" sz="1000" kern="0" spc="0" dirty="0">
                          <a:solidFill>
                            <a:srgbClr val="000000"/>
                          </a:solidFill>
                          <a:effectLst/>
                          <a:ea typeface="맑은 고딕"/>
                        </a:rPr>
                        <a:t>자아관점과 성별의 조절효과</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두정완</a:t>
                      </a:r>
                      <a:r>
                        <a:rPr lang="en-US" altLang="ko-KR" sz="1000" kern="0" spc="-300" dirty="0" smtClean="0">
                          <a:solidFill>
                            <a:srgbClr val="000000"/>
                          </a:solidFill>
                          <a:effectLst/>
                          <a:latin typeface="맑은 고딕"/>
                        </a:rPr>
                        <a:t>(</a:t>
                      </a:r>
                      <a:r>
                        <a:rPr lang="ko-KR" altLang="en-US" sz="1000" kern="0" spc="-300" dirty="0" err="1">
                          <a:solidFill>
                            <a:srgbClr val="000000"/>
                          </a:solidFill>
                          <a:effectLst/>
                          <a:ea typeface="맑은 고딕"/>
                        </a:rPr>
                        <a:t>백석문화대</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latin typeface="맑은 고딕"/>
                        </a:rPr>
                        <a:t>김정희</a:t>
                      </a:r>
                      <a:r>
                        <a:rPr lang="en-US" altLang="ko-KR" sz="1000" kern="0" spc="0" dirty="0" smtClean="0">
                          <a:solidFill>
                            <a:srgbClr val="000000"/>
                          </a:solidFill>
                          <a:effectLst/>
                          <a:latin typeface="맑은 고딕"/>
                        </a:rPr>
                        <a:t>(</a:t>
                      </a:r>
                      <a:r>
                        <a:rPr lang="ko-KR" altLang="en-US" sz="1000" kern="0" spc="0" dirty="0" smtClean="0">
                          <a:solidFill>
                            <a:srgbClr val="000000"/>
                          </a:solidFill>
                          <a:effectLst/>
                          <a:latin typeface="맑은 고딕"/>
                        </a:rPr>
                        <a:t>제주대</a:t>
                      </a:r>
                      <a:r>
                        <a:rPr lang="en-US" altLang="ko-KR" sz="1000" kern="0" spc="0" dirty="0" smtClean="0">
                          <a:solidFill>
                            <a:srgbClr val="000000"/>
                          </a:solidFill>
                          <a:effectLst/>
                          <a:latin typeface="맑은 고딕"/>
                        </a:rPr>
                        <a:t>))</a:t>
                      </a:r>
                      <a:endParaRPr lang="ko-KR" altLang="en-US" sz="1000" kern="0" spc="0" dirty="0">
                        <a:solidFill>
                          <a:srgbClr val="FF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이희욱</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영남대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tc>
                <a:tc vMerge="1">
                  <a:txBody>
                    <a:bodyPr/>
                    <a:lstStyle/>
                    <a:p>
                      <a:pPr latinLnBrk="1"/>
                      <a:endParaRPr lang="ko-KR" altLang="en-US"/>
                    </a:p>
                  </a:txBody>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감정노동이 직무열의와 직무소진에 의한 이직의도</a:t>
                      </a:r>
                      <a:r>
                        <a:rPr lang="en-US" altLang="ko-KR" sz="1000" kern="0" spc="0" dirty="0">
                          <a:solidFill>
                            <a:srgbClr val="000000"/>
                          </a:solidFill>
                          <a:effectLst/>
                          <a:latin typeface="맑은 고딕"/>
                        </a:rPr>
                        <a:t>, </a:t>
                      </a:r>
                      <a:r>
                        <a:rPr lang="ko-KR" altLang="en-US" sz="1000" kern="0" spc="0" dirty="0">
                          <a:solidFill>
                            <a:srgbClr val="000000"/>
                          </a:solidFill>
                          <a:effectLst/>
                          <a:ea typeface="맑은 고딕"/>
                        </a:rPr>
                        <a:t>고객지향성에 미치는 영향 </a:t>
                      </a:r>
                      <a:r>
                        <a:rPr lang="en-US" altLang="ko-KR" sz="1000" kern="0" spc="0" dirty="0">
                          <a:solidFill>
                            <a:srgbClr val="000000"/>
                          </a:solidFill>
                          <a:effectLst/>
                          <a:latin typeface="맑은 고딕"/>
                        </a:rPr>
                        <a:t>: </a:t>
                      </a:r>
                      <a:r>
                        <a:rPr lang="ko-KR" altLang="en-US" sz="1000" kern="0" spc="0" dirty="0">
                          <a:solidFill>
                            <a:srgbClr val="000000"/>
                          </a:solidFill>
                          <a:effectLst/>
                          <a:ea typeface="맑은 고딕"/>
                        </a:rPr>
                        <a:t>창업보육센터 종사자의 보상 조절효과</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김남기</a:t>
                      </a:r>
                      <a:r>
                        <a:rPr lang="en-US" altLang="ko-KR" sz="1000" kern="0" spc="-300" dirty="0" smtClean="0">
                          <a:solidFill>
                            <a:srgbClr val="000000"/>
                          </a:solidFill>
                          <a:effectLst/>
                          <a:latin typeface="맑은 고딕"/>
                        </a:rPr>
                        <a:t>(</a:t>
                      </a:r>
                      <a:r>
                        <a:rPr lang="en-US" altLang="ko-KR" sz="1000" kern="0" spc="-300" dirty="0">
                          <a:solidFill>
                            <a:srgbClr val="000000"/>
                          </a:solidFill>
                          <a:effectLst/>
                          <a:latin typeface="맑은 고딕"/>
                        </a:rPr>
                        <a:t>KNG</a:t>
                      </a:r>
                      <a:r>
                        <a:rPr lang="ko-KR" altLang="en-US" sz="1000" kern="0" spc="-300" dirty="0">
                          <a:solidFill>
                            <a:srgbClr val="000000"/>
                          </a:solidFill>
                          <a:effectLst/>
                          <a:ea typeface="맑은 고딕"/>
                        </a:rPr>
                        <a:t>컨설팅</a:t>
                      </a:r>
                      <a:r>
                        <a:rPr lang="en-US" altLang="ko-KR" sz="1000" kern="0" spc="-300" dirty="0">
                          <a:solidFill>
                            <a:srgbClr val="000000"/>
                          </a:solidFill>
                          <a:effectLst/>
                          <a:latin typeface="맑은 고딕"/>
                        </a:rPr>
                        <a:t>)</a:t>
                      </a:r>
                      <a:endParaRPr lang="ko-KR" altLang="en-US" sz="1000" kern="0" spc="-30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전기흥</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전주대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이종관</a:t>
                      </a:r>
                      <a:r>
                        <a:rPr lang="en-US" altLang="ko-KR" sz="1000" kern="0" spc="0" dirty="0" smtClean="0">
                          <a:solidFill>
                            <a:srgbClr val="000000"/>
                          </a:solidFill>
                          <a:effectLst/>
                          <a:latin typeface="맑은 고딕"/>
                        </a:rPr>
                        <a:t>(</a:t>
                      </a:r>
                      <a:r>
                        <a:rPr lang="ko-KR" altLang="en-US" sz="1000" kern="0" spc="0" dirty="0" err="1">
                          <a:solidFill>
                            <a:srgbClr val="000000"/>
                          </a:solidFill>
                          <a:effectLst/>
                          <a:ea typeface="맑은 고딕"/>
                        </a:rPr>
                        <a:t>전주대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이태희</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계명대</a:t>
                      </a:r>
                      <a:r>
                        <a:rPr lang="en-US" altLang="ko-KR" sz="1000" kern="0" spc="0" dirty="0" smtClean="0">
                          <a:solidFill>
                            <a:srgbClr val="000000"/>
                          </a:solidFill>
                          <a:effectLst/>
                          <a:latin typeface="맑은 고딕"/>
                        </a:rPr>
                        <a:t>)</a:t>
                      </a: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mn-ea"/>
                        </a:rPr>
                        <a:t>류종우</a:t>
                      </a:r>
                      <a:r>
                        <a:rPr lang="en-US" altLang="ko-KR" sz="1000" kern="0" spc="-150" baseline="0" dirty="0" smtClean="0">
                          <a:solidFill>
                            <a:srgbClr val="000000"/>
                          </a:solidFill>
                          <a:effectLst/>
                          <a:latin typeface="+mn-lt"/>
                        </a:rPr>
                        <a:t>(</a:t>
                      </a:r>
                      <a:r>
                        <a:rPr lang="ko-KR" altLang="en-US" sz="1000" kern="0" spc="-150" baseline="0" dirty="0" err="1" smtClean="0">
                          <a:solidFill>
                            <a:srgbClr val="000000"/>
                          </a:solidFill>
                          <a:effectLst/>
                          <a:ea typeface="+mn-ea"/>
                        </a:rPr>
                        <a:t>경북테크</a:t>
                      </a:r>
                      <a:endParaRPr lang="en-US" altLang="ko-KR" sz="1000" kern="0" spc="-150" baseline="0" dirty="0" smtClean="0">
                        <a:solidFill>
                          <a:srgbClr val="000000"/>
                        </a:solidFill>
                        <a:effectLst/>
                        <a:ea typeface="+mn-ea"/>
                      </a:endParaRPr>
                    </a:p>
                    <a:p>
                      <a:pPr marL="0" marR="0" indent="0" algn="l" fontAlgn="ctr" latinLnBrk="0">
                        <a:lnSpc>
                          <a:spcPct val="100000"/>
                        </a:lnSpc>
                        <a:spcBef>
                          <a:spcPts val="0"/>
                        </a:spcBef>
                        <a:spcAft>
                          <a:spcPts val="0"/>
                        </a:spcAft>
                      </a:pPr>
                      <a:r>
                        <a:rPr lang="en-US" altLang="ko-KR" sz="1000" kern="0" spc="-150" baseline="0" dirty="0" smtClean="0">
                          <a:solidFill>
                            <a:srgbClr val="000000"/>
                          </a:solidFill>
                          <a:effectLst/>
                          <a:ea typeface="+mn-ea"/>
                        </a:rPr>
                        <a:t>               </a:t>
                      </a:r>
                      <a:r>
                        <a:rPr lang="ko-KR" altLang="en-US" sz="1000" kern="0" spc="-150" baseline="0" dirty="0" err="1" smtClean="0">
                          <a:solidFill>
                            <a:srgbClr val="000000"/>
                          </a:solidFill>
                          <a:effectLst/>
                          <a:ea typeface="+mn-ea"/>
                        </a:rPr>
                        <a:t>노파크</a:t>
                      </a:r>
                      <a:r>
                        <a:rPr lang="en-US" altLang="ko-KR" sz="1000" kern="0" spc="-150" baseline="0" dirty="0" smtClean="0">
                          <a:solidFill>
                            <a:srgbClr val="000000"/>
                          </a:solidFill>
                          <a:effectLst/>
                          <a:latin typeface="+mn-lt"/>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r h="438866">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vMerge="1">
                  <a:txBody>
                    <a:bodyPr/>
                    <a:lstStyle/>
                    <a:p>
                      <a:pPr latinLnBrk="1"/>
                      <a:endParaRPr lang="ko-KR" altLang="en-US"/>
                    </a:p>
                  </a:txBody>
                  <a:tcP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a:solidFill>
                            <a:srgbClr val="000000"/>
                          </a:solidFill>
                          <a:effectLst/>
                          <a:ea typeface="맑은 고딕"/>
                        </a:rPr>
                        <a:t>아는 사람들은 </a:t>
                      </a:r>
                      <a:r>
                        <a:rPr lang="ko-KR" altLang="en-US" sz="1000" kern="0" spc="0" dirty="0" err="1">
                          <a:solidFill>
                            <a:srgbClr val="000000"/>
                          </a:solidFill>
                          <a:effectLst/>
                          <a:ea typeface="맑은 고딕"/>
                        </a:rPr>
                        <a:t>모브랜드와</a:t>
                      </a:r>
                      <a:r>
                        <a:rPr lang="ko-KR" altLang="en-US" sz="1000" kern="0" spc="0" dirty="0">
                          <a:solidFill>
                            <a:srgbClr val="000000"/>
                          </a:solidFill>
                          <a:effectLst/>
                          <a:ea typeface="맑은 고딕"/>
                        </a:rPr>
                        <a:t> 비유사한 확장제품을 선호한다 </a:t>
                      </a:r>
                      <a:r>
                        <a:rPr lang="en-US" altLang="ko-KR" sz="1000" kern="0" spc="0" dirty="0">
                          <a:solidFill>
                            <a:srgbClr val="000000"/>
                          </a:solidFill>
                          <a:effectLst/>
                          <a:latin typeface="맑은 고딕"/>
                        </a:rPr>
                        <a:t>: </a:t>
                      </a:r>
                      <a:r>
                        <a:rPr lang="ko-KR" altLang="en-US" sz="1000" kern="0" spc="0" dirty="0">
                          <a:solidFill>
                            <a:srgbClr val="000000"/>
                          </a:solidFill>
                          <a:effectLst/>
                          <a:ea typeface="맑은 고딕"/>
                        </a:rPr>
                        <a:t>소비자들의 지식수준이 브랜드 확장에 미치는 영향</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김소현</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고려대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황용철</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제주대</a:t>
                      </a:r>
                      <a:r>
                        <a:rPr lang="en-US" altLang="ko-KR" sz="1000" kern="0" spc="0" dirty="0">
                          <a:solidFill>
                            <a:srgbClr val="000000"/>
                          </a:solidFill>
                          <a:effectLst/>
                          <a:latin typeface="맑은 고딕"/>
                        </a:rPr>
                        <a:t>)</a:t>
                      </a:r>
                      <a:endParaRPr lang="ko-KR" altLang="en-US" sz="1000" kern="0" spc="0" dirty="0">
                        <a:solidFill>
                          <a:srgbClr val="00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c>
                  <a:txBody>
                    <a:bodyPr/>
                    <a:lstStyle/>
                    <a:p>
                      <a:pPr marL="0" marR="0" indent="0" algn="l" fontAlgn="ctr" latinLnBrk="0">
                        <a:lnSpc>
                          <a:spcPct val="100000"/>
                        </a:lnSpc>
                        <a:spcBef>
                          <a:spcPts val="0"/>
                        </a:spcBef>
                        <a:spcAft>
                          <a:spcPts val="0"/>
                        </a:spcAft>
                      </a:pPr>
                      <a:r>
                        <a:rPr lang="ko-KR" altLang="en-US" sz="1000" kern="0" spc="0" dirty="0" smtClean="0">
                          <a:solidFill>
                            <a:srgbClr val="000000"/>
                          </a:solidFill>
                          <a:effectLst/>
                          <a:ea typeface="맑은 고딕"/>
                        </a:rPr>
                        <a:t>신종국</a:t>
                      </a:r>
                      <a:r>
                        <a:rPr lang="en-US" altLang="ko-KR" sz="1000" kern="0" spc="0" dirty="0" smtClean="0">
                          <a:solidFill>
                            <a:srgbClr val="000000"/>
                          </a:solidFill>
                          <a:effectLst/>
                          <a:latin typeface="맑은 고딕"/>
                        </a:rPr>
                        <a:t>(</a:t>
                      </a:r>
                      <a:r>
                        <a:rPr lang="ko-KR" altLang="en-US" sz="1000" kern="0" spc="0" dirty="0">
                          <a:solidFill>
                            <a:srgbClr val="000000"/>
                          </a:solidFill>
                          <a:effectLst/>
                          <a:ea typeface="맑은 고딕"/>
                        </a:rPr>
                        <a:t>부산대</a:t>
                      </a:r>
                      <a:r>
                        <a:rPr lang="en-US" altLang="ko-KR" sz="1000" kern="0" spc="0" dirty="0">
                          <a:solidFill>
                            <a:srgbClr val="000000"/>
                          </a:solidFill>
                          <a:effectLst/>
                          <a:latin typeface="맑은 고딕"/>
                        </a:rPr>
                        <a:t>)</a:t>
                      </a:r>
                      <a:endParaRPr lang="ko-KR" altLang="en-US" sz="1000" kern="0" spc="0" dirty="0">
                        <a:solidFill>
                          <a:srgbClr val="FF0000"/>
                        </a:solidFill>
                        <a:effectLst/>
                      </a:endParaRPr>
                    </a:p>
                    <a:p>
                      <a:pPr marL="0" marR="0" indent="0" algn="l" defTabSz="914400" rtl="0" eaLnBrk="1" fontAlgn="ctr" latinLnBrk="0" hangingPunct="1">
                        <a:lnSpc>
                          <a:spcPct val="100000"/>
                        </a:lnSpc>
                        <a:spcBef>
                          <a:spcPts val="0"/>
                        </a:spcBef>
                        <a:spcAft>
                          <a:spcPts val="0"/>
                        </a:spcAft>
                        <a:buClrTx/>
                        <a:buSzTx/>
                        <a:buFontTx/>
                        <a:buNone/>
                        <a:tabLst/>
                        <a:defRPr/>
                      </a:pPr>
                      <a:r>
                        <a:rPr lang="ko-KR" altLang="en-US" sz="1000" kern="0" spc="0" dirty="0" smtClean="0">
                          <a:solidFill>
                            <a:srgbClr val="000000"/>
                          </a:solidFill>
                          <a:effectLst/>
                          <a:ea typeface="+mn-ea"/>
                        </a:rPr>
                        <a:t>이경탁</a:t>
                      </a:r>
                      <a:r>
                        <a:rPr lang="en-US" altLang="ko-KR" sz="1000" kern="0" spc="0" dirty="0" smtClean="0">
                          <a:solidFill>
                            <a:srgbClr val="000000"/>
                          </a:solidFill>
                          <a:effectLst/>
                          <a:latin typeface="+mn-lt"/>
                        </a:rPr>
                        <a:t>(</a:t>
                      </a:r>
                      <a:r>
                        <a:rPr lang="ko-KR" altLang="en-US" sz="1000" kern="0" spc="0" dirty="0" err="1" smtClean="0">
                          <a:solidFill>
                            <a:srgbClr val="000000"/>
                          </a:solidFill>
                          <a:effectLst/>
                          <a:ea typeface="+mn-ea"/>
                        </a:rPr>
                        <a:t>영남대</a:t>
                      </a:r>
                      <a:r>
                        <a:rPr lang="en-US" altLang="ko-KR" sz="1000" kern="0" spc="0" dirty="0" smtClean="0">
                          <a:solidFill>
                            <a:srgbClr val="000000"/>
                          </a:solidFill>
                          <a:effectLst/>
                          <a:latin typeface="+mn-lt"/>
                        </a:rPr>
                        <a:t>)</a:t>
                      </a:r>
                      <a:endParaRPr lang="ko-KR" altLang="en-US" sz="1000" kern="0" spc="0" dirty="0" smtClean="0">
                        <a:solidFill>
                          <a:srgbClr val="FF0000"/>
                        </a:solidFill>
                        <a:effectLst/>
                      </a:endParaRPr>
                    </a:p>
                  </a:txBody>
                  <a:tcPr marL="75198" marR="75198" marT="37599" marB="37599" anchor="ctr">
                    <a:lnL w="38100" cap="flat" cmpd="sng" algn="ctr">
                      <a:solidFill>
                        <a:schemeClr val="accent1">
                          <a:lumMod val="40000"/>
                          <a:lumOff val="60000"/>
                        </a:schemeClr>
                      </a:solidFill>
                      <a:prstDash val="solid"/>
                      <a:round/>
                      <a:headEnd type="none" w="med" len="med"/>
                      <a:tailEnd type="none" w="med" len="med"/>
                    </a:lnL>
                    <a:lnR w="38100" cap="flat" cmpd="sng" algn="ctr">
                      <a:solidFill>
                        <a:schemeClr val="accent1">
                          <a:lumMod val="40000"/>
                          <a:lumOff val="60000"/>
                        </a:schemeClr>
                      </a:solidFill>
                      <a:prstDash val="solid"/>
                      <a:round/>
                      <a:headEnd type="none" w="med" len="med"/>
                      <a:tailEnd type="none" w="med" len="med"/>
                    </a:lnR>
                    <a:lnT w="38100" cap="flat" cmpd="sng" algn="ctr">
                      <a:solidFill>
                        <a:schemeClr val="accent1">
                          <a:lumMod val="40000"/>
                          <a:lumOff val="60000"/>
                        </a:schemeClr>
                      </a:solidFill>
                      <a:prstDash val="solid"/>
                      <a:round/>
                      <a:headEnd type="none" w="med" len="med"/>
                      <a:tailEnd type="none" w="med" len="med"/>
                    </a:lnT>
                    <a:lnB w="38100" cap="flat" cmpd="sng" algn="ctr">
                      <a:solidFill>
                        <a:schemeClr val="accent1">
                          <a:lumMod val="40000"/>
                          <a:lumOff val="60000"/>
                        </a:schemeClr>
                      </a:solidFill>
                      <a:prstDash val="solid"/>
                      <a:round/>
                      <a:headEnd type="none" w="med" len="med"/>
                      <a:tailEnd type="none" w="med" len="med"/>
                    </a:lnB>
                  </a:tcPr>
                </a:tc>
              </a:tr>
            </a:tbl>
          </a:graphicData>
        </a:graphic>
      </p:graphicFrame>
      <p:pic>
        <p:nvPicPr>
          <p:cNvPr id="9"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1128" y="9392248"/>
            <a:ext cx="2109478" cy="33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슬라이드 번호 개체 틀 7"/>
          <p:cNvSpPr>
            <a:spLocks noGrp="1"/>
          </p:cNvSpPr>
          <p:nvPr>
            <p:ph type="sldNum" sz="quarter" idx="12"/>
          </p:nvPr>
        </p:nvSpPr>
        <p:spPr/>
        <p:txBody>
          <a:bodyPr/>
          <a:lstStyle/>
          <a:p>
            <a:fld id="{84A5A0CE-9E8F-4518-A53B-FECD1FF9E382}" type="slidenum">
              <a:rPr lang="ko-KR" altLang="en-US" smtClean="0"/>
              <a:t>9</a:t>
            </a:fld>
            <a:endParaRPr lang="ko-KR" altLang="en-US"/>
          </a:p>
        </p:txBody>
      </p:sp>
    </p:spTree>
    <p:extLst>
      <p:ext uri="{BB962C8B-B14F-4D97-AF65-F5344CB8AC3E}">
        <p14:creationId xmlns:p14="http://schemas.microsoft.com/office/powerpoint/2010/main" val="2450403585"/>
      </p:ext>
    </p:extLst>
  </p:cSld>
  <p:clrMapOvr>
    <a:masterClrMapping/>
  </p:clrMapOvr>
  <p:timing>
    <p:tnLst>
      <p:par>
        <p:cTn id="1" dur="indefinite" restart="never" nodeType="tmRoot"/>
      </p:par>
    </p:tnLst>
  </p:timing>
</p:sld>
</file>

<file path=ppt/theme/theme1.xml><?xml version="1.0" encoding="utf-8"?>
<a:theme xmlns:a="http://schemas.openxmlformats.org/drawingml/2006/main" name="디자인 사용자 지정">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550</TotalTime>
  <Words>6022</Words>
  <Application>Microsoft Office PowerPoint</Application>
  <PresentationFormat>A4 용지(210x297mm)</PresentationFormat>
  <Paragraphs>1551</Paragraphs>
  <Slides>24</Slides>
  <Notes>1</Notes>
  <HiddenSlides>0</HiddenSlides>
  <MMClips>0</MMClips>
  <ScaleCrop>false</ScaleCrop>
  <HeadingPairs>
    <vt:vector size="4" baseType="variant">
      <vt:variant>
        <vt:lpstr>테마</vt:lpstr>
      </vt:variant>
      <vt:variant>
        <vt:i4>2</vt:i4>
      </vt:variant>
      <vt:variant>
        <vt:lpstr>슬라이드 제목</vt:lpstr>
      </vt:variant>
      <vt:variant>
        <vt:i4>24</vt:i4>
      </vt:variant>
    </vt:vector>
  </HeadingPairs>
  <TitlesOfParts>
    <vt:vector size="26" baseType="lpstr">
      <vt:lpstr>디자인 사용자 지정</vt: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sw</dc:creator>
  <cp:lastModifiedBy>sw</cp:lastModifiedBy>
  <cp:revision>57</cp:revision>
  <cp:lastPrinted>2014-10-20T05:05:05Z</cp:lastPrinted>
  <dcterms:created xsi:type="dcterms:W3CDTF">2014-10-18T09:55:21Z</dcterms:created>
  <dcterms:modified xsi:type="dcterms:W3CDTF">2014-10-20T11:43:23Z</dcterms:modified>
</cp:coreProperties>
</file>